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466" r:id="rId6"/>
    <p:sldId id="430" r:id="rId7"/>
    <p:sldId id="471" r:id="rId8"/>
    <p:sldId id="487" r:id="rId9"/>
    <p:sldId id="486" r:id="rId10"/>
    <p:sldId id="488" r:id="rId11"/>
    <p:sldId id="489" r:id="rId12"/>
    <p:sldId id="490" r:id="rId13"/>
    <p:sldId id="497" r:id="rId14"/>
    <p:sldId id="472" r:id="rId15"/>
    <p:sldId id="492" r:id="rId16"/>
    <p:sldId id="491" r:id="rId17"/>
    <p:sldId id="473" r:id="rId18"/>
    <p:sldId id="474" r:id="rId19"/>
    <p:sldId id="493" r:id="rId20"/>
    <p:sldId id="428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5" orient="horz" pos="2160" userDrawn="1">
          <p15:clr>
            <a:srgbClr val="A4A3A4"/>
          </p15:clr>
        </p15:guide>
        <p15:guide id="4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4" autoAdjust="0"/>
    <p:restoredTop sz="85005" autoAdjust="0"/>
  </p:normalViewPr>
  <p:slideViewPr>
    <p:cSldViewPr snapToGrid="0" showGuides="1">
      <p:cViewPr varScale="1">
        <p:scale>
          <a:sx n="94" d="100"/>
          <a:sy n="94" d="100"/>
        </p:scale>
        <p:origin x="1476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5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07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EF102-6B58-4475-93A2-46035932CE2D}" type="datetimeFigureOut">
              <a:rPr lang="de-AT" smtClean="0"/>
              <a:pPr/>
              <a:t>26.08.2025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A1DA0-2AC9-469E-A847-1E7EABD90E8B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6301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7T15:39:49.63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63 24575,'47'0'0,"273"-10"0,-169 6-114,-105 5-1137,-28-1-5575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7T15:40:09.68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0 24575,'335'0'0,"-322"1"-39,-1 1 1,1 0-1,-1 0 0,0 1 0,20 8 0,-9-3-1093,-7-3-5694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7T15:40:27.07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3 24575,'199'-2'0,"208"4"0,-332 4-19,82 1-1327,-141-7-5480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AAF5F-2D87-4414-8A0D-DB843C732951}" type="datetimeFigureOut">
              <a:rPr lang="de-AT" smtClean="0"/>
              <a:t>26.08.2025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839CE-60A7-40B8-B3DB-AC86B1EB506D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892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Ügyfeleinknek fenntartható nyersanyagokra van szükségük, és legtöbbjük közzétette a mezőgazdasági nyersanyagok fenntartható beszerzésére vonatkozó elveket és célokat.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AGRANA, mint beszállítójuk, köteles megfelelni ezeknek a követelményeknek, hogy a jövőben is szállíthasson nekik.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fenntartható mezőgazdasági gazdálkodás igazolása az elismert ellenőrző szervek által kiállított tanúsítványokkal.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78587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 err="1"/>
              <a:t>A bal oldalon </a:t>
            </a:r>
            <a:r>
              <a:rPr lang="de-AT" dirty="0"/>
              <a:t>megfelelő </a:t>
            </a:r>
            <a:r>
              <a:rPr lang="de-AT" dirty="0" err="1"/>
              <a:t>tárolás az alapfelszereléssel </a:t>
            </a:r>
            <a:r>
              <a:rPr lang="de-AT" dirty="0"/>
              <a:t>a </a:t>
            </a:r>
            <a:r>
              <a:rPr lang="de-AT" dirty="0" err="1"/>
              <a:t>helyén</a:t>
            </a:r>
            <a:r>
              <a:rPr lang="de-AT" dirty="0"/>
              <a:t>, 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 err="1"/>
              <a:t>A jobb oldalon </a:t>
            </a:r>
            <a:r>
              <a:rPr lang="de-AT" dirty="0"/>
              <a:t>az </a:t>
            </a:r>
            <a:r>
              <a:rPr lang="de-AT" b="1" dirty="0"/>
              <a:t>egyéni </a:t>
            </a:r>
            <a:r>
              <a:rPr lang="de-AT" b="1" dirty="0" err="1"/>
              <a:t>védőfelszerelések</a:t>
            </a:r>
            <a:r>
              <a:rPr lang="de-AT" dirty="0"/>
              <a:t>, </a:t>
            </a:r>
            <a:r>
              <a:rPr lang="de-AT" dirty="0" err="1"/>
              <a:t>minden egyes munkavállaló számára</a:t>
            </a:r>
            <a:r>
              <a:rPr lang="de-AT" dirty="0"/>
              <a:t>, </a:t>
            </a:r>
            <a:r>
              <a:rPr lang="de-AT" dirty="0" err="1"/>
              <a:t>a vonatkozó képzésekkel </a:t>
            </a:r>
            <a:r>
              <a:rPr lang="de-AT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71690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Mint már említettük, a szilárd, száraz alj védelmet nyújt a csapadék és a szivárgás ellen.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Hasonló raklapok is megfelelnek a célnak, ha nincs pénzügyi fedezet a vegyszerek/műtrágyák vízhatlan padlón történő tárolására.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57300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kiömlött veszélyes vegyi anyagok kezelésénél fontos, hogy azok ne kerüljenek semmilyen víztestbe!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Ellenőrizze és azonnal állítsa le a kiömlött anyagot vagy szivárgást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kiömlés terjedésének megakadályozása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Takarítsa fel a kiömlött anyagot - Tárolja ártalmatlanításra készen.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1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94098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 Az </a:t>
            </a:r>
            <a:r>
              <a:rPr lang="en-US" dirty="0"/>
              <a:t>olaj vagy más kenőanyagok </a:t>
            </a:r>
            <a:r>
              <a:rPr lang="en-US" b="1" dirty="0"/>
              <a:t>biztonságos </a:t>
            </a:r>
            <a:r>
              <a:rPr lang="en-US" dirty="0"/>
              <a:t>tárolásának </a:t>
            </a:r>
            <a:r>
              <a:rPr lang="en-US" b="1" dirty="0"/>
              <a:t>alapvető követelménye a szivárgás elleni </a:t>
            </a:r>
            <a:r>
              <a:rPr lang="en-US" b="1"/>
              <a:t> védelem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Mindig vannak olyan költséghatékony megoldások, amelyekkel a szabványoknak való megfelelés biztosítható, így az ellenőrző szerv </a:t>
            </a:r>
            <a:r>
              <a:rPr lang="en-US" b="1" dirty="0"/>
              <a:t>nem fogad el kifogásokat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Az </a:t>
            </a:r>
            <a:r>
              <a:rPr lang="en-US" b="1" dirty="0"/>
              <a:t>üzemanyagtöltő állomás műszaki állapota </a:t>
            </a:r>
            <a:r>
              <a:rPr lang="en-US" dirty="0"/>
              <a:t>és a kiömlés </a:t>
            </a:r>
            <a:r>
              <a:rPr lang="en-US" b="1" dirty="0"/>
              <a:t>elleni védelem </a:t>
            </a:r>
            <a:r>
              <a:rPr lang="en-US" dirty="0"/>
              <a:t>is fontos ebben az összefüggésben.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1503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különféle maradékanyagok és a maradék vegyszereket tartalmazó üres műanyag tartályok megfelelő tárolása és ártalmatlanítása.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266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dirty="0"/>
              <a:t>Odpadové hospodárstvo / recyklácia / znižovanie odpadu</a:t>
            </a:r>
            <a:endParaRPr lang="sk-SK" sz="1000" b="1" dirty="0">
              <a:solidFill>
                <a:srgbClr val="3C4043"/>
              </a:solidFill>
            </a:endParaRPr>
          </a:p>
          <a:p>
            <a:endParaRPr lang="de-AT" dirty="0"/>
          </a:p>
          <a:p>
            <a:r>
              <a:rPr lang="de-AT" dirty="0"/>
              <a:t>Mély </a:t>
            </a:r>
            <a:r>
              <a:rPr lang="de-AT" dirty="0" err="1"/>
              <a:t>szalmaágy hiányzik</a:t>
            </a:r>
            <a:r>
              <a:rPr lang="de-AT" dirty="0"/>
              <a:t>, és </a:t>
            </a:r>
            <a:r>
              <a:rPr lang="de-AT" dirty="0" err="1"/>
              <a:t>a környező csatornákban intenzív lefolyás van </a:t>
            </a:r>
            <a:r>
              <a:rPr lang="de-AT" dirty="0">
                <a:sym typeface="Wingdings" panose="05000000000000000000" pitchFamily="2" charset="2"/>
              </a:rPr>
              <a:t>( </a:t>
            </a:r>
            <a:r>
              <a:rPr lang="de-AT" dirty="0" err="1"/>
              <a:t>közvetve víztestek vagy talaj</a:t>
            </a:r>
            <a:r>
              <a:rPr lang="de-AT" dirty="0"/>
              <a:t>). </a:t>
            </a:r>
          </a:p>
          <a:p>
            <a:endParaRPr lang="de-AT" dirty="0"/>
          </a:p>
          <a:p>
            <a:r>
              <a:rPr lang="en-US" dirty="0"/>
              <a:t>A szerves trágya megfelelő tárolása/tárolása, valamint a szivárgás elleni védelem csak szilárd betonfenékkel érhető el.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88035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E9253-6C35-43A4-82C0-5D610C9C881F}" type="slidenum">
              <a:rPr lang="de-AT" smtClean="0"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3861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4656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dirty="0">
                <a:solidFill>
                  <a:srgbClr val="3C4043"/>
                </a:solidFill>
                <a:effectLst/>
              </a:rPr>
              <a:t>A veszélyes anyagok, például a PPP tárolását szigorúan ellenőrizni kell a munkavállalók, a közösség és a környezet védelme érdekében, és semmiképpen sem szabad az élelmiszerekkel és italokkal egy területen vagy helyiségben tárolni.</a:t>
            </a:r>
            <a:endParaRPr lang="sk-SK" sz="1800" b="1" i="0" dirty="0">
              <a:solidFill>
                <a:srgbClr val="3C4043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b="1" i="0" dirty="0">
              <a:solidFill>
                <a:srgbClr val="3C4043"/>
              </a:solidFill>
              <a:effectLst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Mindenekelőtt fontos meggyőződni arról, hogy nincsenek tiltott/nem engedélyezett vegyi anyagok.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A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pontos nyilvántartást vezet az összes tárolt vegyi anyagról (egyet a raktárban, egyet pedig az irodában)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A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termék kereskedelmi neve, a hatóanyag típusa és a célnövény típusa</a:t>
            </a:r>
            <a:endParaRPr lang="de-A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183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Minden anyagot (pl. növényvédő szerek, műtrágyák) eredeti csomagolásban, egyértelmű és helyes címkézéssel tárolnak.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Ezt gyakran alábecsülik, és mérgezéshez vezethet.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Oktassa ki alkalmazottait a PPP-k kezelésére és használatára, és vezessen nyilvántartást az elvégzett oktatásról.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7510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Megfelelő tárolás:</a:t>
            </a:r>
          </a:p>
          <a:p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tárolóhelyiségeket megfelelő anyagokból kell kialakítani, hogy a veszélyes anyagok biztonságban és szárazon maradjanak, jól szellőztethetőek legyenek, és a padlót kiömlésbiztosnak kell kialakítani.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02471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tárolóhelyiségeket zárva kell tartani:</a:t>
            </a:r>
          </a:p>
          <a:p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véletlen kiömlés vagy lopás lehetőségének csökkentése érdekében illetéktelen személyek nem léphetnek be a tárolási területre.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  Ez nem egy további bürokratikus teher - emberi életek foroghatnak kockán . !!!!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de-AT" sz="14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8796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feledje, hogy a kulcsra zárt raktárat az ellenőrzés során azonosítják a hozzáférhető raktárral 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a farmon gyerekek vannak: a legtöbbjük kíváncsi, és ott akar játszani, ahol tilos, ezért jobb félni, mint megijedni. </a:t>
            </a:r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74469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helyiségek alapfelszereltsége:</a:t>
            </a:r>
          </a:p>
          <a:p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mérgező anyagok megfelelő figyelmeztető jelzése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Személyi védőfelszerelés a növényvédő szerek kezeléséhez (megfelelően tárolva)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Vízhez való hozzáférés a mosáshoz és tisztálkodáshoz (egy víztartály is megfelelő).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Tűzgátló tűz esetén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Alapvető ömlőkészlet (ecset, simító, homok, adszorbens)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orvosi csomag látható számú elérhetőséggel vészhelyzet esetére (mérgezéselhárító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központ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1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92672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munkavédelemmel és az elsősegélynyújtással kapcsolatos képzéseket kell tartani, és ezekről nyilvántartást kell vezetni. </a:t>
            </a:r>
          </a:p>
          <a:p>
            <a:endParaRPr lang="en-US" sz="12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Fontos tudni, hogy mi a teendő veszélyes termékekkel való közvetlen érintkezés, égés és más hasonló helyzetek esetén.</a:t>
            </a:r>
          </a:p>
          <a:p>
            <a:endParaRPr lang="en-US" sz="12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Az elsősegélycsomagnak mindig kéznél kell lennie, és a legtöbb normának megfelelően nemcsak a vegyszertárolóban, hanem a </a:t>
            </a:r>
            <a:r>
              <a:rPr lang="en-US" sz="1200" b="1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munkagépeknél </a:t>
            </a:r>
            <a:r>
              <a:rPr lang="en-US" sz="1200" b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és minden traktorban/állványos gépben is.</a:t>
            </a:r>
            <a:endParaRPr lang="sk-SK" sz="1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22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022AD9BC-6B9F-4A85-9CD3-6D7B37515B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809"/>
            <a:ext cx="12192000" cy="3890228"/>
          </a:xfrm>
          <a:custGeom>
            <a:avLst/>
            <a:gdLst>
              <a:gd name="connsiteX0" fmla="*/ 515939 w 12192000"/>
              <a:gd name="connsiteY0" fmla="*/ 9526 h 5467050"/>
              <a:gd name="connsiteX1" fmla="*/ 515939 w 12192000"/>
              <a:gd name="connsiteY1" fmla="*/ 3841297 h 5467050"/>
              <a:gd name="connsiteX2" fmla="*/ 2819401 w 12192000"/>
              <a:gd name="connsiteY2" fmla="*/ 3841297 h 5467050"/>
              <a:gd name="connsiteX3" fmla="*/ 2819401 w 12192000"/>
              <a:gd name="connsiteY3" fmla="*/ 9526 h 5467050"/>
              <a:gd name="connsiteX4" fmla="*/ 0 w 12192000"/>
              <a:gd name="connsiteY4" fmla="*/ 0 h 5467050"/>
              <a:gd name="connsiteX5" fmla="*/ 12192000 w 12192000"/>
              <a:gd name="connsiteY5" fmla="*/ 0 h 5467050"/>
              <a:gd name="connsiteX6" fmla="*/ 12192000 w 12192000"/>
              <a:gd name="connsiteY6" fmla="*/ 5467050 h 5467050"/>
              <a:gd name="connsiteX7" fmla="*/ 0 w 12192000"/>
              <a:gd name="connsiteY7" fmla="*/ 5467050 h 54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467050">
                <a:moveTo>
                  <a:pt x="515939" y="9526"/>
                </a:moveTo>
                <a:lnTo>
                  <a:pt x="515939" y="3841297"/>
                </a:lnTo>
                <a:lnTo>
                  <a:pt x="2819401" y="3841297"/>
                </a:lnTo>
                <a:lnTo>
                  <a:pt x="2819401" y="95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67050"/>
                </a:lnTo>
                <a:lnTo>
                  <a:pt x="0" y="5467050"/>
                </a:lnTo>
                <a:close/>
              </a:path>
            </a:pathLst>
          </a:custGeom>
          <a:solidFill>
            <a:srgbClr val="C81E3C">
              <a:alpha val="40000"/>
            </a:srgb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the symbol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Change text by clicking here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5EAA236-56C1-47B8-8FA2-2578AACB9729}"/>
              </a:ext>
            </a:extLst>
          </p:cNvPr>
          <p:cNvGrpSpPr/>
          <p:nvPr userDrawn="1"/>
        </p:nvGrpSpPr>
        <p:grpSpPr>
          <a:xfrm>
            <a:off x="497150" y="0"/>
            <a:ext cx="2331128" cy="2796466"/>
            <a:chOff x="515938" y="1"/>
            <a:chExt cx="2303462" cy="2774732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5089FDA-C36A-48F3-ACF9-9A0D37276E04}"/>
                </a:ext>
              </a:extLst>
            </p:cNvPr>
            <p:cNvSpPr/>
            <p:nvPr userDrawn="1"/>
          </p:nvSpPr>
          <p:spPr>
            <a:xfrm>
              <a:off x="515938" y="1"/>
              <a:ext cx="2303462" cy="27747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28BF7DB7-5063-4603-B1A0-DC61C51254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09625" y="1766967"/>
              <a:ext cx="1922313" cy="411594"/>
            </a:xfrm>
            <a:prstGeom prst="rect">
              <a:avLst/>
            </a:prstGeom>
            <a:noFill/>
          </p:spPr>
          <p:txBody>
            <a:bodyPr vert="horz" lIns="0" tIns="34290" rIns="0" bIns="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783">
                <a:defRPr/>
              </a:pPr>
              <a:r>
                <a:rPr kumimoji="0" lang="en-GB" sz="3200" b="0" i="0" u="none" strike="noStrike" kern="1400" cap="none" spc="7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SUGAR</a:t>
              </a:r>
              <a:endParaRPr lang="en-GB" sz="3200" i="0" kern="1400" spc="960" baseline="0" noProof="0" dirty="0">
                <a:solidFill>
                  <a:sysClr val="window" lastClr="FFFFFF"/>
                </a:solidFill>
                <a:latin typeface="+mj-lt"/>
              </a:endParaRPr>
            </a:p>
          </p:txBody>
        </p:sp>
        <p:sp>
          <p:nvSpPr>
            <p:cNvPr id="8" name="Untertitel 2">
              <a:extLst>
                <a:ext uri="{FF2B5EF4-FFF2-40B4-BE49-F238E27FC236}">
                  <a16:creationId xmlns:a16="http://schemas.microsoft.com/office/drawing/2014/main" id="{38532FC3-00A4-4047-B995-004D4181A7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98514" y="2342446"/>
              <a:ext cx="2133424" cy="34419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en-GB" sz="1200" spc="140" baseline="0" noProof="0" dirty="0">
                  <a:solidFill>
                    <a:sysClr val="window" lastClr="FFFFFF"/>
                  </a:solidFill>
                  <a:latin typeface="+mn-lt"/>
                </a:rPr>
                <a:t>The natural upgrade</a:t>
              </a:r>
            </a:p>
          </p:txBody>
        </p: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62F99904-29CB-4D48-AE47-69FF8FE3C648}"/>
                </a:ext>
              </a:extLst>
            </p:cNvPr>
            <p:cNvCxnSpPr/>
            <p:nvPr userDrawn="1"/>
          </p:nvCxnSpPr>
          <p:spPr>
            <a:xfrm>
              <a:off x="809625" y="2297270"/>
              <a:ext cx="1710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49F92CF-A1AB-4B03-A21D-1FE3062D0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66" y="361504"/>
              <a:ext cx="1780032" cy="103897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618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04175" y="2241551"/>
            <a:ext cx="3662363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72608F-82F5-40E7-9BDD-ED9CBA7272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800" y="2241550"/>
            <a:ext cx="7407276" cy="4175125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92D03B-8446-4F57-8B72-8225A475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153777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03540" y="0"/>
            <a:ext cx="3672524" cy="64916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031DDD-3185-4E8B-B56B-FE86EF05C3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7" y="2776538"/>
            <a:ext cx="7416802" cy="3640137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 dirty="0"/>
              <a:t>Change text by clicking here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C41670-85A0-41BF-9B87-B7DCB9D33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000" y="873427"/>
            <a:ext cx="5484739" cy="49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91749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154987" y="2016499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FA8771-2F34-4FCF-9A94-C1A85FAF29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09529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729408"/>
            <a:ext cx="12192000" cy="5128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B21EF7-8348-4E52-A18F-3D5E0E2C2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3058227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515939" y="2241550"/>
            <a:ext cx="3671887" cy="4175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259264" y="2241550"/>
            <a:ext cx="3673475" cy="4175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4" hasCustomPrompt="1"/>
          </p:nvPr>
        </p:nvSpPr>
        <p:spPr>
          <a:xfrm>
            <a:off x="8004178" y="2241551"/>
            <a:ext cx="3671887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4991" y="2016498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899903" y="2016497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410082" y="2016498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F87C1C-A3E7-4605-BC90-CFF4906804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3260153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/>
          <p:cNvSpPr>
            <a:spLocks noGrp="1"/>
          </p:cNvSpPr>
          <p:nvPr>
            <p:ph type="pic" sz="quarter" idx="17" hasCustomPrompt="1"/>
          </p:nvPr>
        </p:nvSpPr>
        <p:spPr>
          <a:xfrm>
            <a:off x="8003540" y="-8471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03540" y="4321304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03540" y="2161833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9A7F49-AE85-452F-A589-13EF331DA2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4800" y="2776538"/>
            <a:ext cx="7406641" cy="3640137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A1086DF-C273-423E-AACD-3425E8593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000" y="864000"/>
            <a:ext cx="5555540" cy="4932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Change Text by clicking here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3977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image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515939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259264" y="2241548"/>
            <a:ext cx="3673475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8004178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410868" y="2016496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154194" y="2016495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8901603" y="2016494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61549"/>
            <a:ext cx="3671887" cy="2555127"/>
          </a:xfrm>
        </p:spPr>
        <p:txBody>
          <a:bodyPr lIns="72000" tIns="72000" rIns="72000"/>
          <a:lstStyle>
            <a:lvl1pPr>
              <a:buFont typeface="Arial" pitchFamily="34" charset="0"/>
              <a:buNone/>
              <a:defRPr baseline="0"/>
            </a:lvl1pPr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59265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04178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CE28AF1-C0C2-4109-95FD-C9D1556A1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75902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6 images with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7"/>
          <p:cNvSpPr>
            <a:spLocks noGrp="1"/>
          </p:cNvSpPr>
          <p:nvPr>
            <p:ph type="pic" sz="quarter" idx="19" hasCustomPrompt="1"/>
          </p:nvPr>
        </p:nvSpPr>
        <p:spPr>
          <a:xfrm>
            <a:off x="5159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2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23879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3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4259988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4" name="Bildplatzhalter 7"/>
          <p:cNvSpPr>
            <a:spLocks noGrp="1"/>
          </p:cNvSpPr>
          <p:nvPr>
            <p:ph type="pic" sz="quarter" idx="22" hasCustomPrompt="1"/>
          </p:nvPr>
        </p:nvSpPr>
        <p:spPr>
          <a:xfrm>
            <a:off x="613201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5" name="Bildplatzhalter 7"/>
          <p:cNvSpPr>
            <a:spLocks noGrp="1"/>
          </p:cNvSpPr>
          <p:nvPr>
            <p:ph type="pic" sz="quarter" idx="23" hasCustomPrompt="1"/>
          </p:nvPr>
        </p:nvSpPr>
        <p:spPr>
          <a:xfrm>
            <a:off x="80040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6" name="Bildplatzhalter 7"/>
          <p:cNvSpPr>
            <a:spLocks noGrp="1"/>
          </p:cNvSpPr>
          <p:nvPr>
            <p:ph type="pic" sz="quarter" idx="24" hasCustomPrompt="1"/>
          </p:nvPr>
        </p:nvSpPr>
        <p:spPr>
          <a:xfrm>
            <a:off x="98760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565369" y="4671614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057646" y="4696107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40" name="Textplatzhalt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43285" y="4680081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4366213" y="4680081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1797F1-3935-416B-87C3-609B18C042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37" y="2241550"/>
            <a:ext cx="11160126" cy="23637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E40C97-D942-4C1E-A9E3-D14C84422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862318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14618-6328-4199-A90F-3B45A49DB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Change Text by clicking here</a:t>
            </a:r>
            <a:endParaRPr lang="de-AT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87E7AD91-710E-4E67-BF85-2EE194769C3C}"/>
              </a:ext>
            </a:extLst>
          </p:cNvPr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576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75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r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Change text by clicking here</a:t>
            </a:r>
          </a:p>
        </p:txBody>
      </p:sp>
      <p:pic>
        <p:nvPicPr>
          <p:cNvPr id="12" name="Bildplatzhalter 4" descr="Ein Bild, das Boden, Essen, Kuchen, Tisch enthält.&#10;&#10;Automatisch generierte Beschreibung">
            <a:extLst>
              <a:ext uri="{FF2B5EF4-FFF2-40B4-BE49-F238E27FC236}">
                <a16:creationId xmlns:a16="http://schemas.microsoft.com/office/drawing/2014/main" id="{A59066E8-E90B-4AA8-AE10-C238DDCE0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"/>
          <a:stretch/>
        </p:blipFill>
        <p:spPr>
          <a:xfrm>
            <a:off x="-1" y="0"/>
            <a:ext cx="12192000" cy="54575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9EA6851-5BE9-4614-9E35-BB85FAB34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660"/>
          <a:stretch/>
        </p:blipFill>
        <p:spPr>
          <a:xfrm>
            <a:off x="515937" y="0"/>
            <a:ext cx="1619251" cy="166186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3437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6" name="Gerader Verbinder 10"/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>
            <a:extLst>
              <a:ext uri="{FF2B5EF4-FFF2-40B4-BE49-F238E27FC236}">
                <a16:creationId xmlns:a16="http://schemas.microsoft.com/office/drawing/2014/main" id="{029EFD3D-A948-4F9C-A1B8-645EE32F3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95BE48D6-2242-4AC8-BBF3-98B70D852A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799" y="2241550"/>
            <a:ext cx="11161267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6265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9BE9C68B-FFB6-4599-B86A-421C34902F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8" name="Gerader Verbinder 10">
            <a:extLst>
              <a:ext uri="{FF2B5EF4-FFF2-40B4-BE49-F238E27FC236}">
                <a16:creationId xmlns:a16="http://schemas.microsoft.com/office/drawing/2014/main" id="{58D05D1D-53CB-45E2-A6D9-57E79A5423A3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7">
            <a:extLst>
              <a:ext uri="{FF2B5EF4-FFF2-40B4-BE49-F238E27FC236}">
                <a16:creationId xmlns:a16="http://schemas.microsoft.com/office/drawing/2014/main" id="{08184836-6537-4819-A5D3-DF6EBC510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53138F63-5EC7-47F4-9E40-7D2BC0E7C73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5939" y="2241550"/>
            <a:ext cx="11160124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Add a table, graph or image by clicking on the symbols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conten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D72730-23B3-4944-867F-52E510CBE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4" name="Gerader Verbinder 10">
            <a:extLst>
              <a:ext uri="{FF2B5EF4-FFF2-40B4-BE49-F238E27FC236}">
                <a16:creationId xmlns:a16="http://schemas.microsoft.com/office/drawing/2014/main" id="{3FA80ACA-ECB4-432F-9920-D4200E0FBEF0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7">
            <a:extLst>
              <a:ext uri="{FF2B5EF4-FFF2-40B4-BE49-F238E27FC236}">
                <a16:creationId xmlns:a16="http://schemas.microsoft.com/office/drawing/2014/main" id="{ED770721-45D8-4ACC-AD9C-463C67F0C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58A96960-6BF9-4D3F-BB3E-BCD3A046D3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4177" y="2241550"/>
            <a:ext cx="367188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5B774AE7-2C99-41BE-9300-72E9D39E33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5939" y="2241550"/>
            <a:ext cx="7416800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Add a table, graph or image by clicking on the symbols</a:t>
            </a:r>
          </a:p>
        </p:txBody>
      </p:sp>
    </p:spTree>
    <p:extLst>
      <p:ext uri="{BB962C8B-B14F-4D97-AF65-F5344CB8AC3E}">
        <p14:creationId xmlns:p14="http://schemas.microsoft.com/office/powerpoint/2010/main" val="2284744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Text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04175" y="2241551"/>
            <a:ext cx="3662363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684277F-80EA-48BC-B772-6DD34BB524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800" y="2241550"/>
            <a:ext cx="7407276" cy="4175125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BB8F5B9-A863-4C02-B125-EDBF439337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FA5F88B-01D2-4F71-BE15-54087108F0EA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7">
            <a:extLst>
              <a:ext uri="{FF2B5EF4-FFF2-40B4-BE49-F238E27FC236}">
                <a16:creationId xmlns:a16="http://schemas.microsoft.com/office/drawing/2014/main" id="{D22DE38E-1467-49DF-B864-DE791D818B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1370910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03540" y="0"/>
            <a:ext cx="3672524" cy="64916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2496BD-781D-4840-813D-ABF23AA6E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7" y="2776538"/>
            <a:ext cx="7416802" cy="3640137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2386136-E18A-433A-A60D-FFA091BE1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5554547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66B5AB5-5E74-4B8D-AC8E-7F4374FED879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7">
            <a:extLst>
              <a:ext uri="{FF2B5EF4-FFF2-40B4-BE49-F238E27FC236}">
                <a16:creationId xmlns:a16="http://schemas.microsoft.com/office/drawing/2014/main" id="{6971244D-C427-4923-898B-2038FF1A0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5553929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 dirty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072586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larg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154987" y="2016499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6012E125-07B6-4DC0-88B6-F88DFA0F1C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2" name="Gerader Verbinder 10">
            <a:extLst>
              <a:ext uri="{FF2B5EF4-FFF2-40B4-BE49-F238E27FC236}">
                <a16:creationId xmlns:a16="http://schemas.microsoft.com/office/drawing/2014/main" id="{5797ED01-0D7A-48C6-92A8-6E0669EF4E40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7">
            <a:extLst>
              <a:ext uri="{FF2B5EF4-FFF2-40B4-BE49-F238E27FC236}">
                <a16:creationId xmlns:a16="http://schemas.microsoft.com/office/drawing/2014/main" id="{8183586F-A363-49B3-94A1-2431FB4C9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551765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729408"/>
            <a:ext cx="12192000" cy="5128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49239A5-080E-41FC-824A-7BE3E731F5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9493313-D1B3-4B3E-AFF8-F9A470CE874D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7">
            <a:extLst>
              <a:ext uri="{FF2B5EF4-FFF2-40B4-BE49-F238E27FC236}">
                <a16:creationId xmlns:a16="http://schemas.microsoft.com/office/drawing/2014/main" id="{B4CC7E2D-3A8B-4FF2-9370-A70471ED9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671446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tex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/>
          <p:cNvSpPr>
            <a:spLocks noGrp="1"/>
          </p:cNvSpPr>
          <p:nvPr>
            <p:ph type="pic" sz="quarter" idx="17" hasCustomPrompt="1"/>
          </p:nvPr>
        </p:nvSpPr>
        <p:spPr>
          <a:xfrm>
            <a:off x="8003540" y="-8471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03540" y="4321304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03540" y="2161833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A9F4A8-2319-4E32-B3A8-6AD3A21491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800" y="2776538"/>
            <a:ext cx="7406641" cy="3640137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3D859E97-33C2-416E-A391-7714152882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5554547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5" name="Gerader Verbinder 10">
            <a:extLst>
              <a:ext uri="{FF2B5EF4-FFF2-40B4-BE49-F238E27FC236}">
                <a16:creationId xmlns:a16="http://schemas.microsoft.com/office/drawing/2014/main" id="{5EFBCF26-1403-4D3D-9EC3-E9B9723101A1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7">
            <a:extLst>
              <a:ext uri="{FF2B5EF4-FFF2-40B4-BE49-F238E27FC236}">
                <a16:creationId xmlns:a16="http://schemas.microsoft.com/office/drawing/2014/main" id="{A9218874-1D89-4FF4-89D8-E9869AE20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5553929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661947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3 images with image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515939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259264" y="2241548"/>
            <a:ext cx="3673475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8004178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61549"/>
            <a:ext cx="3671887" cy="2555127"/>
          </a:xfrm>
        </p:spPr>
        <p:txBody>
          <a:bodyPr lIns="72000" tIns="72000" rIns="72000"/>
          <a:lstStyle>
            <a:lvl1pPr>
              <a:defRPr baseline="0"/>
            </a:lvl1pPr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59265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04178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410870" y="2016496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154196" y="2016495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8901605" y="2016494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cxnSp>
        <p:nvCxnSpPr>
          <p:cNvPr id="19" name="Gerader Verbinder 1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0B5A4F8D-C84F-43C7-A990-FD7AEAAEC1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25" name="Gerader Verbinder 10">
            <a:extLst>
              <a:ext uri="{FF2B5EF4-FFF2-40B4-BE49-F238E27FC236}">
                <a16:creationId xmlns:a16="http://schemas.microsoft.com/office/drawing/2014/main" id="{7D9BA7C6-D817-43D6-8A79-347A8C74F823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el 7">
            <a:extLst>
              <a:ext uri="{FF2B5EF4-FFF2-40B4-BE49-F238E27FC236}">
                <a16:creationId xmlns:a16="http://schemas.microsoft.com/office/drawing/2014/main" id="{299A02F9-485C-4BE0-94E3-1D7EEF02A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3747170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3"/>
          <p:cNvSpPr>
            <a:spLocks noGrp="1"/>
          </p:cNvSpPr>
          <p:nvPr>
            <p:ph type="pic" sz="quarter" idx="19" hasCustomPrompt="1"/>
          </p:nvPr>
        </p:nvSpPr>
        <p:spPr>
          <a:xfrm>
            <a:off x="514800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4800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21" hasCustomPrompt="1"/>
          </p:nvPr>
        </p:nvSpPr>
        <p:spPr>
          <a:xfrm>
            <a:off x="4252220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8" name="Bildplatzhalter 3"/>
          <p:cNvSpPr>
            <a:spLocks noGrp="1"/>
          </p:cNvSpPr>
          <p:nvPr>
            <p:ph type="pic" sz="quarter" idx="22" hasCustomPrompt="1"/>
          </p:nvPr>
        </p:nvSpPr>
        <p:spPr>
          <a:xfrm>
            <a:off x="4251803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 hasCustomPrompt="1"/>
          </p:nvPr>
        </p:nvSpPr>
        <p:spPr>
          <a:xfrm>
            <a:off x="7986498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5" name="Bildplatzhalter 3"/>
          <p:cNvSpPr>
            <a:spLocks noGrp="1"/>
          </p:cNvSpPr>
          <p:nvPr>
            <p:ph type="pic" sz="quarter" idx="24" hasCustomPrompt="1"/>
          </p:nvPr>
        </p:nvSpPr>
        <p:spPr>
          <a:xfrm>
            <a:off x="7986081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74D9FB0F-0CB7-41E2-B432-C925B4F2A8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21" name="Gerader Verbinder 10">
            <a:extLst>
              <a:ext uri="{FF2B5EF4-FFF2-40B4-BE49-F238E27FC236}">
                <a16:creationId xmlns:a16="http://schemas.microsoft.com/office/drawing/2014/main" id="{5E0FCFEF-B672-46F3-81BF-E09BEE499E58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el 7">
            <a:extLst>
              <a:ext uri="{FF2B5EF4-FFF2-40B4-BE49-F238E27FC236}">
                <a16:creationId xmlns:a16="http://schemas.microsoft.com/office/drawing/2014/main" id="{E0E9CB43-C31E-441E-94EE-3FB096B2A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66046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t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Change text by clicking here</a:t>
            </a:r>
          </a:p>
        </p:txBody>
      </p:sp>
      <p:pic>
        <p:nvPicPr>
          <p:cNvPr id="12" name="Bildplatzhalter 4">
            <a:extLst>
              <a:ext uri="{FF2B5EF4-FFF2-40B4-BE49-F238E27FC236}">
                <a16:creationId xmlns:a16="http://schemas.microsoft.com/office/drawing/2014/main" id="{19D278E0-B6C0-420D-94B8-515380B1F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" r="-1" b="1"/>
          <a:stretch/>
        </p:blipFill>
        <p:spPr>
          <a:xfrm>
            <a:off x="-1" y="0"/>
            <a:ext cx="12192000" cy="5457524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A00DB79-1189-44A5-A82C-52CF352A60FD}"/>
              </a:ext>
            </a:extLst>
          </p:cNvPr>
          <p:cNvGrpSpPr/>
          <p:nvPr userDrawn="1"/>
        </p:nvGrpSpPr>
        <p:grpSpPr>
          <a:xfrm>
            <a:off x="515937" y="0"/>
            <a:ext cx="1619251" cy="1661860"/>
            <a:chOff x="515937" y="0"/>
            <a:chExt cx="1619251" cy="1661860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51B9F09-2012-4028-850E-1D0C2159C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660"/>
            <a:stretch/>
          </p:blipFill>
          <p:spPr>
            <a:xfrm>
              <a:off x="515937" y="0"/>
              <a:ext cx="1619251" cy="1661860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F61C98A-9B45-4E7D-94B3-C6E0E2462E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9562" y="1276792"/>
              <a:ext cx="972000" cy="226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894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content &amp; 6 images with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9" hasCustomPrompt="1"/>
          </p:nvPr>
        </p:nvSpPr>
        <p:spPr>
          <a:xfrm>
            <a:off x="5159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23879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8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4259988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0" name="Bildplatzhalter 7"/>
          <p:cNvSpPr>
            <a:spLocks noGrp="1"/>
          </p:cNvSpPr>
          <p:nvPr>
            <p:ph type="pic" sz="quarter" idx="22" hasCustomPrompt="1"/>
          </p:nvPr>
        </p:nvSpPr>
        <p:spPr>
          <a:xfrm>
            <a:off x="613201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1" name="Bildplatzhalter 7"/>
          <p:cNvSpPr>
            <a:spLocks noGrp="1"/>
          </p:cNvSpPr>
          <p:nvPr>
            <p:ph type="pic" sz="quarter" idx="23" hasCustomPrompt="1"/>
          </p:nvPr>
        </p:nvSpPr>
        <p:spPr>
          <a:xfrm>
            <a:off x="80040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2" name="Bildplatzhalter 7"/>
          <p:cNvSpPr>
            <a:spLocks noGrp="1"/>
          </p:cNvSpPr>
          <p:nvPr>
            <p:ph type="pic" sz="quarter" idx="24" hasCustomPrompt="1"/>
          </p:nvPr>
        </p:nvSpPr>
        <p:spPr>
          <a:xfrm>
            <a:off x="98760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 sz="16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 dirty="0"/>
              <a:t>Add image by clicking on the symbol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565369" y="4671614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19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4371260" y="4692146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182871" y="4672968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Image title</a:t>
            </a:r>
            <a:endParaRPr lang="de-AT" dirty="0"/>
          </a:p>
        </p:txBody>
      </p:sp>
      <p:sp>
        <p:nvSpPr>
          <p:cNvPr id="24" name="Textplatzhalter 8"/>
          <p:cNvSpPr>
            <a:spLocks noGrp="1"/>
          </p:cNvSpPr>
          <p:nvPr>
            <p:ph type="body" sz="quarter" idx="33" hasCustomPrompt="1"/>
          </p:nvPr>
        </p:nvSpPr>
        <p:spPr>
          <a:xfrm>
            <a:off x="9977906" y="4669437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B35FEF-0575-4032-8F01-493567CD02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937" y="2241550"/>
            <a:ext cx="11160126" cy="23749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5E3882B0-7F72-495B-9A40-7C2A83A6A8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27" name="Gerader Verbinder 10">
            <a:extLst>
              <a:ext uri="{FF2B5EF4-FFF2-40B4-BE49-F238E27FC236}">
                <a16:creationId xmlns:a16="http://schemas.microsoft.com/office/drawing/2014/main" id="{96CE8246-64A8-4065-9957-2B6CEB6109EF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el 7">
            <a:extLst>
              <a:ext uri="{FF2B5EF4-FFF2-40B4-BE49-F238E27FC236}">
                <a16:creationId xmlns:a16="http://schemas.microsoft.com/office/drawing/2014/main" id="{7B77AB1B-97E9-47B1-B9C0-A0ECEE624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346653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9">
            <a:extLst>
              <a:ext uri="{FF2B5EF4-FFF2-40B4-BE49-F238E27FC236}">
                <a16:creationId xmlns:a16="http://schemas.microsoft.com/office/drawing/2014/main" id="{C1C14C2C-31A9-4BBF-954A-2B8ED25271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9" name="Gerader Verbinder 10">
            <a:extLst>
              <a:ext uri="{FF2B5EF4-FFF2-40B4-BE49-F238E27FC236}">
                <a16:creationId xmlns:a16="http://schemas.microsoft.com/office/drawing/2014/main" id="{D987D719-D273-48C3-8214-5492900F0584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7">
            <a:extLst>
              <a:ext uri="{FF2B5EF4-FFF2-40B4-BE49-F238E27FC236}">
                <a16:creationId xmlns:a16="http://schemas.microsoft.com/office/drawing/2014/main" id="{ABCAEC97-5D1D-414D-8370-F6A8835B7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 dirty="0"/>
              <a:t>Change Text by clicking here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52DBEDC-84FC-4448-8C83-521A7CBFAAB8}"/>
              </a:ext>
            </a:extLst>
          </p:cNvPr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71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ug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Change text by clicking here</a:t>
            </a:r>
          </a:p>
        </p:txBody>
      </p:sp>
      <p:pic>
        <p:nvPicPr>
          <p:cNvPr id="12" name="Bildplatzhalter 4">
            <a:extLst>
              <a:ext uri="{FF2B5EF4-FFF2-40B4-BE49-F238E27FC236}">
                <a16:creationId xmlns:a16="http://schemas.microsoft.com/office/drawing/2014/main" id="{385BCD5F-B9F5-4ECF-9B84-934974CFC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-3" y="0"/>
            <a:ext cx="12192004" cy="5455007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149A4D7-24FA-4B01-B934-71F92677400A}"/>
              </a:ext>
            </a:extLst>
          </p:cNvPr>
          <p:cNvGrpSpPr/>
          <p:nvPr userDrawn="1"/>
        </p:nvGrpSpPr>
        <p:grpSpPr>
          <a:xfrm>
            <a:off x="515937" y="0"/>
            <a:ext cx="1619251" cy="1661860"/>
            <a:chOff x="515937" y="0"/>
            <a:chExt cx="1619251" cy="1661860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89DCE5C-EB1C-4276-996F-1C6F6F215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660"/>
            <a:stretch/>
          </p:blipFill>
          <p:spPr>
            <a:xfrm>
              <a:off x="515937" y="0"/>
              <a:ext cx="1619251" cy="1661860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CAC845D-A9C6-4F77-80E8-AE5DC3CD5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5900" y="1270796"/>
              <a:ext cx="907200" cy="23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392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seg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17379" y="3063533"/>
            <a:ext cx="3445071" cy="281630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lang="de-DE" sz="1800" i="0" kern="1200" cap="all" spc="105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Change text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921275" y="3355076"/>
            <a:ext cx="9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>
          <a:xfrm>
            <a:off x="4254759" y="3"/>
            <a:ext cx="7937243" cy="6857999"/>
          </a:xfrm>
          <a:solidFill>
            <a:srgbClr val="E5E5E5"/>
          </a:solidFill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931124" y="3355076"/>
            <a:ext cx="10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06989" y="3384894"/>
            <a:ext cx="10769074" cy="524635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>
              <a:defRPr sz="10000" spc="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496891" y="6490755"/>
            <a:ext cx="3427410" cy="351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731861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>
          <a:xfrm>
            <a:off x="4259265" y="0"/>
            <a:ext cx="7932737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511177" y="3355076"/>
            <a:ext cx="104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889" y="3386052"/>
            <a:ext cx="11154921" cy="718079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07281" y="3063533"/>
            <a:ext cx="3751984" cy="281630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lang="de-DE" sz="1400" i="0" kern="1200" cap="all" spc="14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Change text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232079" y="6490755"/>
            <a:ext cx="3915455" cy="351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2373340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1A47440-915B-45F7-8B65-B3DB90B49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32F01AD1-BD9E-4DE6-A20E-6D9B49ACF3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799" y="2241550"/>
            <a:ext cx="11161267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6265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8D11D34-5AAA-4B0C-9BA4-37F8CA4D4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CCE68890-88C0-493E-BE56-57395149FD6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5939" y="2241550"/>
            <a:ext cx="11160124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Add a table, graph or image by clicking on the symbols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77" y="2241550"/>
            <a:ext cx="367188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515939" y="2241550"/>
            <a:ext cx="7416800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Add a table, graph or image by clicking on the symbols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B39698D-3B44-46CF-9DAF-7397224DD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47147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132EF93-DC8E-4E5F-92FA-963E29B44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000" y="864000"/>
            <a:ext cx="9216000" cy="4932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GB" noProof="0" dirty="0"/>
              <a:t>Szöveg módosítása ide kattintva</a:t>
            </a:r>
          </a:p>
        </p:txBody>
      </p:sp>
      <p:sp>
        <p:nvSpPr>
          <p:cNvPr id="11" name="Fußzeilenplatzhalter 4"/>
          <p:cNvSpPr txBox="1">
            <a:spLocks/>
          </p:cNvSpPr>
          <p:nvPr userDrawn="1"/>
        </p:nvSpPr>
        <p:spPr>
          <a:xfrm>
            <a:off x="515938" y="6500255"/>
            <a:ext cx="10746421" cy="3478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Fenntartható gazdálkodás: Brajkovic Mariana</a:t>
            </a:r>
            <a:endParaRPr lang="en-GB" noProof="0" dirty="0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9037322" y="6500255"/>
            <a:ext cx="2638743" cy="34783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9FA2EC-0AC6-400F-972E-B54D77AAA308}" type="slidenum">
              <a:rPr lang="de-AT" sz="1100" smtClean="0">
                <a:solidFill>
                  <a:schemeClr val="tx2"/>
                </a:solidFill>
              </a:rPr>
              <a:t>‹#›</a:t>
            </a:fld>
            <a:endParaRPr lang="de-AT" sz="1100" dirty="0">
              <a:solidFill>
                <a:schemeClr val="tx2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9" y="2241552"/>
            <a:ext cx="11160124" cy="417512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 noProof="0" dirty="0"/>
              <a:t>Szöveg módosítása ide kattintva</a:t>
            </a:r>
          </a:p>
          <a:p>
            <a:pPr lvl="1"/>
            <a:r>
              <a:rPr lang="en-GB" noProof="0" dirty="0"/>
              <a:t>Második szint</a:t>
            </a:r>
          </a:p>
          <a:p>
            <a:pPr lvl="2"/>
            <a:r>
              <a:rPr lang="en-GB" noProof="0" dirty="0"/>
              <a:t>Harmadik szint</a:t>
            </a:r>
          </a:p>
          <a:p>
            <a:pPr lvl="3"/>
            <a:r>
              <a:rPr lang="en-GB" noProof="0" dirty="0"/>
              <a:t>Negyedik szint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626F400-F1D5-4623-9E30-4A91CCBBC40E}"/>
              </a:ext>
            </a:extLst>
          </p:cNvPr>
          <p:cNvGrpSpPr/>
          <p:nvPr userDrawn="1"/>
        </p:nvGrpSpPr>
        <p:grpSpPr>
          <a:xfrm>
            <a:off x="515937" y="0"/>
            <a:ext cx="1619251" cy="1449389"/>
            <a:chOff x="515937" y="0"/>
            <a:chExt cx="1619251" cy="144938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0B80699-2FEB-430F-8057-DE822B5283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937" y="0"/>
              <a:ext cx="1619251" cy="1449389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9139DF6-0ADA-47D8-9610-9D39728A4CB3}"/>
                </a:ext>
              </a:extLst>
            </p:cNvPr>
            <p:cNvSpPr/>
            <p:nvPr/>
          </p:nvSpPr>
          <p:spPr>
            <a:xfrm>
              <a:off x="685984" y="1257679"/>
              <a:ext cx="1247723" cy="1917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352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694" r:id="rId5"/>
    <p:sldLayoutId id="2147483651" r:id="rId6"/>
    <p:sldLayoutId id="2147483650" r:id="rId7"/>
    <p:sldLayoutId id="2147483706" r:id="rId8"/>
    <p:sldLayoutId id="2147483654" r:id="rId9"/>
    <p:sldLayoutId id="2147483661" r:id="rId10"/>
    <p:sldLayoutId id="2147483721" r:id="rId11"/>
    <p:sldLayoutId id="2147483722" r:id="rId12"/>
    <p:sldLayoutId id="2147483723" r:id="rId13"/>
    <p:sldLayoutId id="2147483663" r:id="rId14"/>
    <p:sldLayoutId id="2147483717" r:id="rId15"/>
    <p:sldLayoutId id="2147483662" r:id="rId16"/>
    <p:sldLayoutId id="2147483666" r:id="rId17"/>
    <p:sldLayoutId id="2147483726" r:id="rId18"/>
    <p:sldLayoutId id="2147483731" r:id="rId19"/>
    <p:sldLayoutId id="2147483707" r:id="rId20"/>
    <p:sldLayoutId id="2147483708" r:id="rId21"/>
    <p:sldLayoutId id="2147483675" r:id="rId22"/>
    <p:sldLayoutId id="2147483673" r:id="rId23"/>
    <p:sldLayoutId id="2147483720" r:id="rId24"/>
    <p:sldLayoutId id="2147483718" r:id="rId25"/>
    <p:sldLayoutId id="2147483719" r:id="rId26"/>
    <p:sldLayoutId id="2147483696" r:id="rId27"/>
    <p:sldLayoutId id="2147483677" r:id="rId28"/>
    <p:sldLayoutId id="2147483679" r:id="rId29"/>
    <p:sldLayoutId id="2147483680" r:id="rId30"/>
    <p:sldLayoutId id="2147483732" r:id="rId3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i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5000"/>
        <a:buFont typeface="Arial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3338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0167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5726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4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1.xml"/><Relationship Id="rId11" Type="http://schemas.openxmlformats.org/officeDocument/2006/relationships/image" Target="../media/image330.png"/><Relationship Id="rId5" Type="http://schemas.openxmlformats.org/officeDocument/2006/relationships/image" Target="../media/image29.jpeg"/><Relationship Id="rId10" Type="http://schemas.openxmlformats.org/officeDocument/2006/relationships/customXml" Target="../ink/ink3.xml"/><Relationship Id="rId4" Type="http://schemas.openxmlformats.org/officeDocument/2006/relationships/image" Target="../media/image28.jpeg"/><Relationship Id="rId9" Type="http://schemas.openxmlformats.org/officeDocument/2006/relationships/image" Target="../media/image3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3.wdp"/><Relationship Id="rId5" Type="http://schemas.openxmlformats.org/officeDocument/2006/relationships/image" Target="../media/image33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5602C-B9D7-4CC8-85ED-025D0244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5242839"/>
            <a:ext cx="12191999" cy="162014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800" cap="small" dirty="0"/>
              <a:t>Biztonság a gazdaságban </a:t>
            </a:r>
            <a:r>
              <a:rPr lang="en-GB" dirty="0"/>
              <a:t>...a fenntartható gazdaságirányítás részeként</a:t>
            </a:r>
            <a:br>
              <a:rPr lang="en-GB" dirty="0"/>
            </a:br>
            <a:r>
              <a:rPr lang="en-GB" dirty="0"/>
              <a:t>(képzési anyag minden belső ellenőrzéshez)</a:t>
            </a:r>
            <a:br>
              <a:rPr lang="en-GB" dirty="0"/>
            </a:br>
            <a:endParaRPr lang="de-AT" dirty="0"/>
          </a:p>
        </p:txBody>
      </p:sp>
      <p:pic>
        <p:nvPicPr>
          <p:cNvPr id="4" name="Bildplatzhalter 4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48366382-54D1-4166-84C6-D6594EDAA27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>
          <a:xfrm>
            <a:off x="0" y="-224211"/>
            <a:ext cx="12192000" cy="5467050"/>
          </a:xfr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30570D1-03E9-58D8-55EE-B7EB4C0E5919}"/>
              </a:ext>
            </a:extLst>
          </p:cNvPr>
          <p:cNvGrpSpPr/>
          <p:nvPr/>
        </p:nvGrpSpPr>
        <p:grpSpPr>
          <a:xfrm>
            <a:off x="497150" y="-222643"/>
            <a:ext cx="2331128" cy="2796466"/>
            <a:chOff x="515938" y="1"/>
            <a:chExt cx="2303462" cy="2774732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5B16C8D1-7C30-6401-5984-019EC15C76EA}"/>
                </a:ext>
              </a:extLst>
            </p:cNvPr>
            <p:cNvSpPr/>
            <p:nvPr userDrawn="1"/>
          </p:nvSpPr>
          <p:spPr>
            <a:xfrm>
              <a:off x="515938" y="1"/>
              <a:ext cx="2303462" cy="27747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C1DC1F75-810A-064D-5768-93653F2E292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09625" y="1766967"/>
              <a:ext cx="1922313" cy="411594"/>
            </a:xfrm>
            <a:prstGeom prst="rect">
              <a:avLst/>
            </a:prstGeom>
            <a:noFill/>
          </p:spPr>
          <p:txBody>
            <a:bodyPr vert="horz" lIns="0" tIns="34290" rIns="0" bIns="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783">
                <a:defRPr/>
              </a:pPr>
              <a:r>
                <a:rPr kumimoji="0" lang="en-GB" sz="3200" b="0" i="0" u="none" strike="noStrike" kern="1400" cap="none" spc="7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CUKOR</a:t>
              </a:r>
              <a:endParaRPr lang="en-GB" sz="3200" i="0" kern="1400" spc="960" baseline="0" noProof="0" dirty="0">
                <a:solidFill>
                  <a:sysClr val="window" lastClr="FFFFFF"/>
                </a:solidFill>
                <a:latin typeface="+mj-lt"/>
              </a:endParaRPr>
            </a:p>
          </p:txBody>
        </p:sp>
        <p:sp>
          <p:nvSpPr>
            <p:cNvPr id="7" name="Untertitel 2">
              <a:extLst>
                <a:ext uri="{FF2B5EF4-FFF2-40B4-BE49-F238E27FC236}">
                  <a16:creationId xmlns:a16="http://schemas.microsoft.com/office/drawing/2014/main" id="{0C7B72F5-0DAC-EC62-D8EE-330305D1F3A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98514" y="2342446"/>
              <a:ext cx="2133424" cy="34419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en-GB" sz="1200" spc="140" baseline="0" noProof="0" dirty="0">
                  <a:solidFill>
                    <a:sysClr val="window" lastClr="FFFFFF"/>
                  </a:solidFill>
                  <a:latin typeface="+mn-lt"/>
                </a:rPr>
                <a:t>A természetes frissítés</a:t>
              </a:r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23A1E46A-4014-4C08-1F84-26BB9FC8A8D6}"/>
                </a:ext>
              </a:extLst>
            </p:cNvPr>
            <p:cNvCxnSpPr/>
            <p:nvPr userDrawn="1"/>
          </p:nvCxnSpPr>
          <p:spPr>
            <a:xfrm>
              <a:off x="809625" y="2297270"/>
              <a:ext cx="1710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C5C1DE9-1AAE-43A7-0ED2-DEB5350810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66" y="361504"/>
              <a:ext cx="1780032" cy="103897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9045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Első a biztonság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B208D0A-33C8-E310-572B-F7F837B1E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352" y="1076385"/>
            <a:ext cx="1018259" cy="80280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D114E7D-2B39-07DA-FD08-F1CF9D3C0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481" y="1988832"/>
            <a:ext cx="1018259" cy="802802"/>
          </a:xfrm>
          <a:prstGeom prst="rect">
            <a:avLst/>
          </a:prstGeom>
        </p:spPr>
      </p:pic>
      <p:pic>
        <p:nvPicPr>
          <p:cNvPr id="15" name="Grafik 14" descr="Ein Bild, das Wand, Im Haus, Feuerlöscher, Abfallcontainer enthält.&#10;&#10;Automatisch generierte Beschreibung">
            <a:extLst>
              <a:ext uri="{FF2B5EF4-FFF2-40B4-BE49-F238E27FC236}">
                <a16:creationId xmlns:a16="http://schemas.microsoft.com/office/drawing/2014/main" id="{89B6D280-7210-E340-ED99-996C603B61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9" y="1958265"/>
            <a:ext cx="5887557" cy="4415668"/>
          </a:xfrm>
          <a:prstGeom prst="rect">
            <a:avLst/>
          </a:prstGeom>
        </p:spPr>
      </p:pic>
      <p:pic>
        <p:nvPicPr>
          <p:cNvPr id="17" name="Grafik 16" descr="Ein Bild, das Text, rot, Im Haus, Regal enthält.&#10;&#10;Automatisch generierte Beschreibung">
            <a:extLst>
              <a:ext uri="{FF2B5EF4-FFF2-40B4-BE49-F238E27FC236}">
                <a16:creationId xmlns:a16="http://schemas.microsoft.com/office/drawing/2014/main" id="{1E530427-84F8-C5C9-B35E-5D162E699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8197" y="2566519"/>
            <a:ext cx="4351330" cy="32634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FB80418B-D5EE-47B9-4F55-D842E661362E}"/>
                  </a:ext>
                </a:extLst>
              </p14:cNvPr>
              <p14:cNvContentPartPr/>
              <p14:nvPr/>
            </p14:nvContentPartPr>
            <p14:xfrm>
              <a:off x="10624604" y="3642795"/>
              <a:ext cx="209880" cy="5400"/>
            </p14:xfrm>
          </p:contentPart>
        </mc:Choice>
        <mc:Fallback xmlns:a14="http://schemas.microsoft.com/office/drawing/2010/main" xmlns:a16="http://schemas.microsoft.com/office/drawing/2014/main"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FB80418B-D5EE-47B9-4F55-D842E66136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06604" y="3624795"/>
                <a:ext cx="2455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E9E980E9-2CFD-7B07-F714-E7ACA1BE264E}"/>
                  </a:ext>
                </a:extLst>
              </p14:cNvPr>
              <p14:cNvContentPartPr/>
              <p14:nvPr/>
            </p14:nvContentPartPr>
            <p14:xfrm>
              <a:off x="9248573" y="3638475"/>
              <a:ext cx="168480" cy="12600"/>
            </p14:xfrm>
          </p:contentPart>
        </mc:Choice>
        <mc:Fallback xmlns:a14="http://schemas.microsoft.com/office/drawing/2010/main" xmlns:a16="http://schemas.microsoft.com/office/drawing/2014/main"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E9E980E9-2CFD-7B07-F714-E7ACA1BE264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30573" y="3620475"/>
                <a:ext cx="2041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C004AE75-46D4-35C9-CE36-05AFC9DABC1E}"/>
                  </a:ext>
                </a:extLst>
              </p14:cNvPr>
              <p14:cNvContentPartPr/>
              <p14:nvPr/>
            </p14:nvContentPartPr>
            <p14:xfrm>
              <a:off x="11062973" y="3637478"/>
              <a:ext cx="307800" cy="6120"/>
            </p14:xfrm>
          </p:contentPart>
        </mc:Choice>
        <mc:Fallback xmlns:a14="http://schemas.microsoft.com/office/drawing/2010/main" xmlns:a16="http://schemas.microsoft.com/office/drawing/2014/main"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C004AE75-46D4-35C9-CE36-05AFC9DABC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44973" y="3619838"/>
                <a:ext cx="343440" cy="4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31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1" y="873698"/>
            <a:ext cx="9216000" cy="493200"/>
          </a:xfrm>
        </p:spPr>
        <p:txBody>
          <a:bodyPr/>
          <a:lstStyle/>
          <a:p>
            <a:r>
              <a:rPr lang="en-GB" dirty="0"/>
              <a:t>Első a biztonság</a:t>
            </a:r>
          </a:p>
        </p:txBody>
      </p:sp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A7F7686C-F508-7F11-597C-2B797072C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7" r="-137"/>
          <a:stretch/>
        </p:blipFill>
        <p:spPr>
          <a:xfrm>
            <a:off x="6293207" y="2355632"/>
            <a:ext cx="5403321" cy="4016798"/>
          </a:xfrm>
          <a:prstGeom prst="rect">
            <a:avLst/>
          </a:prstGeom>
        </p:spPr>
      </p:pic>
      <p:pic>
        <p:nvPicPr>
          <p:cNvPr id="7" name="Zástupný objekt pre obsah 4">
            <a:extLst>
              <a:ext uri="{FF2B5EF4-FFF2-40B4-BE49-F238E27FC236}">
                <a16:creationId xmlns:a16="http://schemas.microsoft.com/office/drawing/2014/main" id="{239C1508-1590-0AC2-5929-3295AD825A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510712" y="2342909"/>
            <a:ext cx="5510821" cy="402952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F40B82-A391-C146-3F03-7E2471750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4809" y="1459864"/>
            <a:ext cx="1018259" cy="8028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87F99C3-BCC6-56E0-0A9A-C9147011F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496" y="1459864"/>
            <a:ext cx="1018259" cy="8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8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sz="3000" dirty="0"/>
              <a:t>Hulladék- és veszélyesanyag-kezelés</a:t>
            </a:r>
            <a:endParaRPr lang="pl-PL" sz="3000" dirty="0"/>
          </a:p>
        </p:txBody>
      </p:sp>
      <p:pic>
        <p:nvPicPr>
          <p:cNvPr id="10" name="Obrázok 4">
            <a:extLst>
              <a:ext uri="{FF2B5EF4-FFF2-40B4-BE49-F238E27FC236}">
                <a16:creationId xmlns:a16="http://schemas.microsoft.com/office/drawing/2014/main" id="{A6B1620C-F5FB-D48B-8C36-20C73A9C7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361" y="2734891"/>
            <a:ext cx="4707756" cy="3639041"/>
          </a:xfrm>
          <a:prstGeom prst="rect">
            <a:avLst/>
          </a:prstGeom>
        </p:spPr>
      </p:pic>
      <p:pic>
        <p:nvPicPr>
          <p:cNvPr id="11" name="Obrázok 5">
            <a:extLst>
              <a:ext uri="{FF2B5EF4-FFF2-40B4-BE49-F238E27FC236}">
                <a16:creationId xmlns:a16="http://schemas.microsoft.com/office/drawing/2014/main" id="{5A8D58AF-1610-1726-30C0-DCCDABC6A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brightnessContrast bright="6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524" y="2734891"/>
            <a:ext cx="6097112" cy="36390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712BF11-1193-F35D-11E9-879AC1846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377" y="1861265"/>
            <a:ext cx="1018259" cy="802802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F3DA16F-E298-28DC-3581-31D8DEF4F747}"/>
              </a:ext>
            </a:extLst>
          </p:cNvPr>
          <p:cNvGrpSpPr/>
          <p:nvPr/>
        </p:nvGrpSpPr>
        <p:grpSpPr>
          <a:xfrm>
            <a:off x="525362" y="2705352"/>
            <a:ext cx="4707755" cy="3639041"/>
            <a:chOff x="335854" y="2227668"/>
            <a:chExt cx="5570637" cy="3723099"/>
          </a:xfrm>
        </p:grpSpPr>
        <p:cxnSp>
          <p:nvCxnSpPr>
            <p:cNvPr id="14" name="Gerader Verbinder 8">
              <a:extLst>
                <a:ext uri="{FF2B5EF4-FFF2-40B4-BE49-F238E27FC236}">
                  <a16:creationId xmlns:a16="http://schemas.microsoft.com/office/drawing/2014/main" id="{9622904D-67F0-F29B-FA99-3B6362B94E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54" y="2256408"/>
              <a:ext cx="5570637" cy="369435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7">
              <a:extLst>
                <a:ext uri="{FF2B5EF4-FFF2-40B4-BE49-F238E27FC236}">
                  <a16:creationId xmlns:a16="http://schemas.microsoft.com/office/drawing/2014/main" id="{D64AC6FB-24BD-D263-A76A-601A80C7F9AF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1" y="2227668"/>
              <a:ext cx="5569640" cy="36943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0558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Olaj / kenőanyag tárolása és kezelése</a:t>
            </a:r>
          </a:p>
        </p:txBody>
      </p:sp>
      <p:pic>
        <p:nvPicPr>
          <p:cNvPr id="3" name="Obrázok 5">
            <a:extLst>
              <a:ext uri="{FF2B5EF4-FFF2-40B4-BE49-F238E27FC236}">
                <a16:creationId xmlns:a16="http://schemas.microsoft.com/office/drawing/2014/main" id="{30A7A164-7AEC-8AB9-8AA1-17924D53D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/>
          <a:stretch/>
        </p:blipFill>
        <p:spPr>
          <a:xfrm>
            <a:off x="5627754" y="2645155"/>
            <a:ext cx="6037857" cy="3744947"/>
          </a:xfrm>
          <a:prstGeom prst="rect">
            <a:avLst/>
          </a:prstGeom>
        </p:spPr>
      </p:pic>
      <p:pic>
        <p:nvPicPr>
          <p:cNvPr id="7" name="Grafik 6" descr="Ein Bild, das Gebäude, Abfallcontainer, Wand, draußen enthält.">
            <a:extLst>
              <a:ext uri="{FF2B5EF4-FFF2-40B4-BE49-F238E27FC236}">
                <a16:creationId xmlns:a16="http://schemas.microsoft.com/office/drawing/2014/main" id="{59FB7158-2E7C-E7E9-327B-F2DDA5D89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9" y="2645155"/>
            <a:ext cx="4993262" cy="374494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536C76-0B55-8D20-084E-F55A89286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7352" y="1791325"/>
            <a:ext cx="1018259" cy="8028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604597A-8B94-04FC-27E6-DA9A31376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392" y="1791325"/>
            <a:ext cx="1018259" cy="8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07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2740903-10A2-C1EC-617A-8F262CAA351C}"/>
              </a:ext>
            </a:extLst>
          </p:cNvPr>
          <p:cNvSpPr txBox="1">
            <a:spLocks/>
          </p:cNvSpPr>
          <p:nvPr/>
        </p:nvSpPr>
        <p:spPr>
          <a:xfrm>
            <a:off x="2449613" y="843129"/>
            <a:ext cx="9216000" cy="49320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Hulladékgazdálkodás és -csökkentés 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5AB972A-58A4-CAB6-29F6-FC2BDB016DE6}"/>
              </a:ext>
            </a:extLst>
          </p:cNvPr>
          <p:cNvGrpSpPr/>
          <p:nvPr/>
        </p:nvGrpSpPr>
        <p:grpSpPr>
          <a:xfrm>
            <a:off x="514350" y="1755277"/>
            <a:ext cx="11017911" cy="4525924"/>
            <a:chOff x="2095834" y="2232433"/>
            <a:chExt cx="9459667" cy="4084816"/>
          </a:xfrm>
        </p:grpSpPr>
        <p:pic>
          <p:nvPicPr>
            <p:cNvPr id="7" name="Obrázok 5">
              <a:extLst>
                <a:ext uri="{FF2B5EF4-FFF2-40B4-BE49-F238E27FC236}">
                  <a16:creationId xmlns:a16="http://schemas.microsoft.com/office/drawing/2014/main" id="{4AC65739-5397-4761-AF01-BDFE52AF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19480" y="2259202"/>
              <a:ext cx="3036021" cy="4058047"/>
            </a:xfrm>
            <a:prstGeom prst="rect">
              <a:avLst/>
            </a:prstGeom>
          </p:spPr>
        </p:pic>
        <p:pic>
          <p:nvPicPr>
            <p:cNvPr id="13" name="Zástupný objekt pre obsah 4">
              <a:extLst>
                <a:ext uri="{FF2B5EF4-FFF2-40B4-BE49-F238E27FC236}">
                  <a16:creationId xmlns:a16="http://schemas.microsoft.com/office/drawing/2014/main" id="{CF37AFA6-C2A9-069F-BF4F-57C111157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0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5834" y="2232433"/>
              <a:ext cx="3058580" cy="4084816"/>
            </a:xfrm>
            <a:prstGeom prst="rect">
              <a:avLst/>
            </a:prstGeom>
          </p:spPr>
        </p:pic>
        <p:pic>
          <p:nvPicPr>
            <p:cNvPr id="14" name="Obrázok 6">
              <a:extLst>
                <a:ext uri="{FF2B5EF4-FFF2-40B4-BE49-F238E27FC236}">
                  <a16:creationId xmlns:a16="http://schemas.microsoft.com/office/drawing/2014/main" id="{F48FFA82-66AD-E4A5-015F-CEE91B193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9426" y="2259201"/>
              <a:ext cx="2914235" cy="4058047"/>
            </a:xfrm>
            <a:prstGeom prst="rect">
              <a:avLst/>
            </a:prstGeom>
          </p:spPr>
        </p:pic>
      </p:grp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BC0A9C5-4734-67CF-718A-7436C2DE270C}"/>
              </a:ext>
            </a:extLst>
          </p:cNvPr>
          <p:cNvCxnSpPr>
            <a:cxnSpLocks/>
          </p:cNvCxnSpPr>
          <p:nvPr/>
        </p:nvCxnSpPr>
        <p:spPr>
          <a:xfrm>
            <a:off x="599902" y="1629295"/>
            <a:ext cx="10876481" cy="47019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8">
            <a:extLst>
              <a:ext uri="{FF2B5EF4-FFF2-40B4-BE49-F238E27FC236}">
                <a16:creationId xmlns:a16="http://schemas.microsoft.com/office/drawing/2014/main" id="{AAF7BEDE-CA94-AA50-9213-3EE340AD7847}"/>
              </a:ext>
            </a:extLst>
          </p:cNvPr>
          <p:cNvCxnSpPr>
            <a:cxnSpLocks/>
          </p:cNvCxnSpPr>
          <p:nvPr/>
        </p:nvCxnSpPr>
        <p:spPr>
          <a:xfrm flipV="1">
            <a:off x="699655" y="1662545"/>
            <a:ext cx="10773294" cy="47113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87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0FEF8EC3-776D-B318-4491-876A62B315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"/>
          <a:stretch/>
        </p:blipFill>
        <p:spPr>
          <a:xfrm>
            <a:off x="431115" y="2194009"/>
            <a:ext cx="4919564" cy="3855609"/>
          </a:xfrm>
          <a:prstGeom prst="rect">
            <a:avLst/>
          </a:prstGeom>
        </p:spPr>
      </p:pic>
      <p:pic>
        <p:nvPicPr>
          <p:cNvPr id="4" name="Obrázok 5">
            <a:extLst>
              <a:ext uri="{FF2B5EF4-FFF2-40B4-BE49-F238E27FC236}">
                <a16:creationId xmlns:a16="http://schemas.microsoft.com/office/drawing/2014/main" id="{E7B1A997-CD33-7144-9372-20CA01148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907" y="2172605"/>
            <a:ext cx="6157026" cy="3855609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2740903-10A2-C1EC-617A-8F262CAA351C}"/>
              </a:ext>
            </a:extLst>
          </p:cNvPr>
          <p:cNvSpPr txBox="1">
            <a:spLocks/>
          </p:cNvSpPr>
          <p:nvPr/>
        </p:nvSpPr>
        <p:spPr>
          <a:xfrm>
            <a:off x="2450638" y="829784"/>
            <a:ext cx="9216000" cy="49320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Hulladékgazdálkodás és -csökkentés  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BC0A9C5-4734-67CF-718A-7436C2DE270C}"/>
              </a:ext>
            </a:extLst>
          </p:cNvPr>
          <p:cNvCxnSpPr>
            <a:cxnSpLocks/>
          </p:cNvCxnSpPr>
          <p:nvPr/>
        </p:nvCxnSpPr>
        <p:spPr>
          <a:xfrm>
            <a:off x="551067" y="1612669"/>
            <a:ext cx="10973816" cy="47185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8">
            <a:extLst>
              <a:ext uri="{FF2B5EF4-FFF2-40B4-BE49-F238E27FC236}">
                <a16:creationId xmlns:a16="http://schemas.microsoft.com/office/drawing/2014/main" id="{AAF7BEDE-CA94-AA50-9213-3EE340AD7847}"/>
              </a:ext>
            </a:extLst>
          </p:cNvPr>
          <p:cNvCxnSpPr>
            <a:cxnSpLocks/>
          </p:cNvCxnSpPr>
          <p:nvPr/>
        </p:nvCxnSpPr>
        <p:spPr>
          <a:xfrm flipV="1">
            <a:off x="551067" y="1662545"/>
            <a:ext cx="10970382" cy="47113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9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4294967295"/>
          </p:nvPr>
        </p:nvSpPr>
        <p:spPr>
          <a:xfrm>
            <a:off x="515937" y="2238375"/>
            <a:ext cx="11160126" cy="4170363"/>
          </a:xfrm>
        </p:spPr>
        <p:txBody>
          <a:bodyPr/>
          <a:lstStyle/>
          <a:p>
            <a:r>
              <a:rPr lang="en-GB" sz="1200" dirty="0"/>
              <a:t>Ezt a bemutatót kizárólag az Ön tájékoztatására bocsátjuk az Ön rendelkezésére, és nem sokszorosítható, nem terjeszthető tovább más személyeknek, és nem tehető közzé sem részben, sem egészben, semmilyen célból. Ez a prezentáció az AGRANA Beteiligungs-AG ("Társaság") és annak üzleti tevékenységével kapcsolatos előadás írásos anyagát/fóliáit tartalmazza.</a:t>
            </a:r>
          </a:p>
          <a:p>
            <a:r>
              <a:rPr lang="en-GB" sz="1200" dirty="0"/>
              <a:t>Ez a bemutató nem minősül a Társaság részvényeinek eladására vagy kibocsátására vonatkozó ajánlatnak vagy felhívásnak, illetve a Társaság részvényeinek megvásárlására vagy jegyzésére vonatkozó ajánlatra való felhívásnak, és nem képezi annak részét, továbbá nem képezheti a bemutató vagy annak bármely része semmilyen szerződés vagy befektetési döntés alapját, illetve nem vehető alapul semmilyen szerződéssel vagy befektetési döntéssel kapcsolatban.               </a:t>
            </a:r>
          </a:p>
          <a:p>
            <a:r>
              <a:rPr lang="en-GB" sz="1200" dirty="0"/>
              <a:t>Ez a prezentáció jövőre vonatkozó kijelentéseket tartalmaz, azaz olyan kijelentéseket, amelyek nem történelmi tények, beleértve a Társaság meggyőződésére és várakozásaira vonatkozó kijelentéseket, valamint a Társaság jövőbeli teljesítményére vonatkozó célokat, amelyek jövőre vonatkozó kijelentések. Ezek a kijelentések a jelenlegi terveken, becsléseken és előrejelzéseken alapulnak, ezért a befektetők nem támaszkodhatnak rájuk indokolatlanul. A jövőre vonatkozó kijelentések csak a megfogalmazásuk időpontjában érvényesek, és a Társaság nem vállal kötelezettséget arra, hogy az új információk vagy jövőbeli események fényében nyilvánosan frissíti azokat.</a:t>
            </a:r>
          </a:p>
          <a:p>
            <a:r>
              <a:rPr lang="en-GB" sz="1200" dirty="0"/>
              <a:t>Bár a Társaság gondosan ügyelt arra, hogy a prezentációban közölt tények pontosak, és a kifejtett vélemények tisztességesek és ésszerűek legyenek, a jelen prezentáció tartalmát a Társaság nem ellenőrizte, a Társaság, annak igazgatói vagy bármely más személy, illetve a Társaság nevében a jelen prezentációban szereplő információk vagy vélemények pontosságára vagy teljességére vonatkozóan semmilyen kifejezett vagy hallgatólagos képviseletet vagy garanciát nem vállal. Sem a Társaság, sem annak tagjai, szervei, képviselői, alkalmazottai vagy bármely más személy nem vállal felelősséget a jelen bemutató vagy annak tartalmának felhasználásából vagy az azzal kapcsolatban felmerülő bármilyen veszteségért.</a:t>
            </a:r>
          </a:p>
          <a:p>
            <a:r>
              <a:rPr lang="en-US" sz="1200" dirty="0"/>
              <a:t>A prezentációban említett üzleti titkok bizalmasak, és csak a "szükséges ismeret" elve alapján adhatók tovább. A titkok illetéktelen személyeknek történő átadása szigorúan tilos, és fegyelmi következményekkel és kártérítési igényekkel járhat.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Felelősségi nyilatkozat</a:t>
            </a:r>
          </a:p>
        </p:txBody>
      </p:sp>
    </p:spTree>
    <p:extLst>
      <p:ext uri="{BB962C8B-B14F-4D97-AF65-F5344CB8AC3E}">
        <p14:creationId xmlns:p14="http://schemas.microsoft.com/office/powerpoint/2010/main" val="230506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gazdaság fenntarthatóságának értékelése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C0C332-23C8-CCD4-CBD0-A8D2C51FE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611" y="1503093"/>
            <a:ext cx="8633270" cy="49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3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15">
            <a:extLst>
              <a:ext uri="{FF2B5EF4-FFF2-40B4-BE49-F238E27FC236}">
                <a16:creationId xmlns:a16="http://schemas.microsoft.com/office/drawing/2014/main" id="{D701FF88-F1BC-9325-73A8-9C313FBAF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" y="1637818"/>
            <a:ext cx="3513513" cy="23858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A veszélyes termékek helyes tárolása</a:t>
            </a:r>
            <a:endParaRPr lang="en-GB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5F7F3447-47EE-73FC-5928-69A25F563C36}"/>
              </a:ext>
            </a:extLst>
          </p:cNvPr>
          <p:cNvSpPr txBox="1">
            <a:spLocks/>
          </p:cNvSpPr>
          <p:nvPr/>
        </p:nvSpPr>
        <p:spPr>
          <a:xfrm>
            <a:off x="4328707" y="1965084"/>
            <a:ext cx="7863292" cy="41703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338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16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726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AT" sz="2300" dirty="0" err="1"/>
              <a:t>Nincsenek tiltott/nem engedélyezett vegyi anyagok</a:t>
            </a:r>
            <a:r>
              <a:rPr lang="de-AT" sz="2300" dirty="0"/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300" dirty="0"/>
              <a:t>Szigorúan ellenőrzött terület - távol az ételektől/italoktól.</a:t>
            </a:r>
            <a:endParaRPr lang="de-AT" sz="2300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300" dirty="0"/>
              <a:t>Tartson pontos nyilvántartást az összes tárolt vegyszerről (terméknév, hatóanyag típusa és a célnövény típusa).</a:t>
            </a:r>
            <a:endParaRPr lang="de-AT" sz="2300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300" dirty="0"/>
              <a:t>Jegyezze fel, hogy milyen növényvédő szereket használtak és </a:t>
            </a:r>
            <a:br>
              <a:rPr lang="en-US" sz="2300" dirty="0"/>
            </a:br>
            <a:r>
              <a:rPr lang="en-US" sz="2300" dirty="0"/>
              <a:t>milyen okból.</a:t>
            </a:r>
            <a:endParaRPr lang="en-GB" sz="2300" dirty="0"/>
          </a:p>
        </p:txBody>
      </p:sp>
      <p:pic>
        <p:nvPicPr>
          <p:cNvPr id="7" name="Image 682" descr="Ein Bild, das Text, Im Haus, Verpackung und Etikettierung, Flasche enthält.">
            <a:extLst>
              <a:ext uri="{FF2B5EF4-FFF2-40B4-BE49-F238E27FC236}">
                <a16:creationId xmlns:a16="http://schemas.microsoft.com/office/drawing/2014/main" id="{58C2DAB2-A374-38B6-913A-678DDD6335FB}"/>
              </a:ext>
            </a:extLst>
          </p:cNvPr>
          <p:cNvPicPr/>
          <p:nvPr/>
        </p:nvPicPr>
        <p:blipFill rotWithShape="1">
          <a:blip r:embed="rId4" cstate="print"/>
          <a:srcRect l="15666"/>
          <a:stretch/>
        </p:blipFill>
        <p:spPr>
          <a:xfrm>
            <a:off x="527207" y="4148571"/>
            <a:ext cx="3513513" cy="2320782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5568ABE-28B6-189F-4F7D-94216E941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</p:spTree>
    <p:extLst>
      <p:ext uri="{BB962C8B-B14F-4D97-AF65-F5344CB8AC3E}">
        <p14:creationId xmlns:p14="http://schemas.microsoft.com/office/powerpoint/2010/main" val="376337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08">
            <a:extLst>
              <a:ext uri="{FF2B5EF4-FFF2-40B4-BE49-F238E27FC236}">
                <a16:creationId xmlns:a16="http://schemas.microsoft.com/office/drawing/2014/main" id="{D62DFFC0-5978-D86E-50A0-BD1022EC7553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359" y="2378530"/>
            <a:ext cx="5569639" cy="3798439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PPP, műtrágyák és </a:t>
            </a:r>
            <a:br>
              <a:rPr lang="en-US" dirty="0"/>
            </a:br>
            <a:r>
              <a:rPr lang="en-US" dirty="0"/>
              <a:t>veszélyes anyagok.</a:t>
            </a:r>
            <a:endParaRPr lang="en-GB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8A2A30-D144-EB51-132D-3CFFC745D58E}"/>
              </a:ext>
            </a:extLst>
          </p:cNvPr>
          <p:cNvGrpSpPr/>
          <p:nvPr/>
        </p:nvGrpSpPr>
        <p:grpSpPr>
          <a:xfrm>
            <a:off x="525362" y="2382969"/>
            <a:ext cx="5570636" cy="3771957"/>
            <a:chOff x="335854" y="2227668"/>
            <a:chExt cx="5570637" cy="3723099"/>
          </a:xfrm>
        </p:grpSpPr>
        <p:cxnSp>
          <p:nvCxnSpPr>
            <p:cNvPr id="12" name="Gerader Verbinder 8">
              <a:extLst>
                <a:ext uri="{FF2B5EF4-FFF2-40B4-BE49-F238E27FC236}">
                  <a16:creationId xmlns:a16="http://schemas.microsoft.com/office/drawing/2014/main" id="{4F2F8518-45A4-7570-A5B6-56C2279D5F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54" y="2256408"/>
              <a:ext cx="5570637" cy="369435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7">
              <a:extLst>
                <a:ext uri="{FF2B5EF4-FFF2-40B4-BE49-F238E27FC236}">
                  <a16:creationId xmlns:a16="http://schemas.microsoft.com/office/drawing/2014/main" id="{AC3CAEF8-B0FC-E2FD-83CE-C497AA062585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1" y="2227668"/>
              <a:ext cx="5569640" cy="36943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9766AEA0-E66F-85DB-5EED-8ECD4D25C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27" y="1509386"/>
            <a:ext cx="1066714" cy="84100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0C79F3B-39BE-F299-ECBA-BD877314E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brightnessContrast bright="12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3991" y="2378530"/>
            <a:ext cx="5391650" cy="38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4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PPP, műtrágyák és </a:t>
            </a:r>
            <a:br>
              <a:rPr lang="en-US" dirty="0"/>
            </a:br>
            <a:r>
              <a:rPr lang="en-US" dirty="0"/>
              <a:t>egyéb veszélyes anyagok.</a:t>
            </a:r>
            <a:endParaRPr lang="en-GB" dirty="0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BBCB8A1-FF7A-F79D-CD5C-12618C819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/>
          <a:stretch/>
        </p:blipFill>
        <p:spPr>
          <a:xfrm>
            <a:off x="525362" y="2460568"/>
            <a:ext cx="5570637" cy="3665618"/>
          </a:xfrm>
          <a:prstGeom prst="rect">
            <a:avLst/>
          </a:prstGeom>
        </p:spPr>
      </p:pic>
      <p:pic>
        <p:nvPicPr>
          <p:cNvPr id="10" name="Grafik 9" descr="Ein Bild, das Wand, Im Haus, Decke, Boden enthält.&#10;&#10;Automatisch generierte Beschreibung">
            <a:extLst>
              <a:ext uri="{FF2B5EF4-FFF2-40B4-BE49-F238E27FC236}">
                <a16:creationId xmlns:a16="http://schemas.microsoft.com/office/drawing/2014/main" id="{3CA65C51-9F6F-4397-8FCC-2422FA49C4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/>
          <a:stretch/>
        </p:blipFill>
        <p:spPr>
          <a:xfrm>
            <a:off x="6247402" y="2460567"/>
            <a:ext cx="5419236" cy="3665618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8A2A30-D144-EB51-132D-3CFFC745D58E}"/>
              </a:ext>
            </a:extLst>
          </p:cNvPr>
          <p:cNvGrpSpPr/>
          <p:nvPr/>
        </p:nvGrpSpPr>
        <p:grpSpPr>
          <a:xfrm>
            <a:off x="524366" y="2460568"/>
            <a:ext cx="5570637" cy="3665618"/>
            <a:chOff x="335854" y="2227668"/>
            <a:chExt cx="5570637" cy="3723099"/>
          </a:xfrm>
        </p:grpSpPr>
        <p:cxnSp>
          <p:nvCxnSpPr>
            <p:cNvPr id="12" name="Gerader Verbinder 8">
              <a:extLst>
                <a:ext uri="{FF2B5EF4-FFF2-40B4-BE49-F238E27FC236}">
                  <a16:creationId xmlns:a16="http://schemas.microsoft.com/office/drawing/2014/main" id="{4F2F8518-45A4-7570-A5B6-56C2279D5F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54" y="2256408"/>
              <a:ext cx="5570637" cy="369435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7">
              <a:extLst>
                <a:ext uri="{FF2B5EF4-FFF2-40B4-BE49-F238E27FC236}">
                  <a16:creationId xmlns:a16="http://schemas.microsoft.com/office/drawing/2014/main" id="{AC3CAEF8-B0FC-E2FD-83CE-C497AA062585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1" y="2227668"/>
              <a:ext cx="5569640" cy="36943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9766AEA0-E66F-85DB-5EED-8ECD4D25C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27" y="1619563"/>
            <a:ext cx="1066714" cy="84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7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PPP, műtrágyák és </a:t>
            </a:r>
            <a:br>
              <a:rPr lang="en-US" dirty="0"/>
            </a:br>
            <a:r>
              <a:rPr lang="en-US" dirty="0"/>
              <a:t>veszélyes anyagok.</a:t>
            </a:r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63DE3A2-F16C-06E8-56A2-8F086E7BFD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t="1" b="667"/>
          <a:stretch/>
        </p:blipFill>
        <p:spPr>
          <a:xfrm>
            <a:off x="7058125" y="1830508"/>
            <a:ext cx="4524375" cy="4513141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437C727-27A8-38A8-8845-8929EB3C0C96}"/>
              </a:ext>
            </a:extLst>
          </p:cNvPr>
          <p:cNvSpPr txBox="1">
            <a:spLocks/>
          </p:cNvSpPr>
          <p:nvPr/>
        </p:nvSpPr>
        <p:spPr>
          <a:xfrm>
            <a:off x="515938" y="2285189"/>
            <a:ext cx="7048644" cy="41703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338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16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726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/>
              <a:t>A tárolóhelyiségeket zárva kell tartani: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Illetéktelen személyek nem férhetnek hozzá </a:t>
            </a:r>
            <a:br>
              <a:rPr lang="en-US" sz="2400" dirty="0"/>
            </a:br>
            <a:r>
              <a:rPr lang="en-US" sz="2400" dirty="0"/>
              <a:t>a raktárba a véletlen kiömlés vagy lopás lehetőségének csökkentése érdekében.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3291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PPP, műtrágyák és </a:t>
            </a:r>
            <a:br>
              <a:rPr lang="en-US" dirty="0"/>
            </a:br>
            <a:r>
              <a:rPr lang="en-US" dirty="0"/>
              <a:t>veszélyes anyagok.</a:t>
            </a:r>
            <a:endParaRPr lang="en-GB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766AEA0-E66F-85DB-5EED-8ECD4D25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927" y="1731264"/>
            <a:ext cx="1066714" cy="841004"/>
          </a:xfrm>
          <a:prstGeom prst="rect">
            <a:avLst/>
          </a:prstGeom>
        </p:spPr>
      </p:pic>
      <p:pic>
        <p:nvPicPr>
          <p:cNvPr id="3" name="Obrázok 6">
            <a:extLst>
              <a:ext uri="{FF2B5EF4-FFF2-40B4-BE49-F238E27FC236}">
                <a16:creationId xmlns:a16="http://schemas.microsoft.com/office/drawing/2014/main" id="{6B3E075B-1627-4FF6-D8BF-C15AD0817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65553"/>
            <a:ext cx="5569641" cy="36788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51C561-195C-432D-EBD1-55AAD5949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59" y="2676333"/>
            <a:ext cx="5375677" cy="366806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8E6B23-0B71-743D-527D-B9B1336E971D}"/>
              </a:ext>
            </a:extLst>
          </p:cNvPr>
          <p:cNvGrpSpPr/>
          <p:nvPr/>
        </p:nvGrpSpPr>
        <p:grpSpPr>
          <a:xfrm>
            <a:off x="525362" y="2676333"/>
            <a:ext cx="5375677" cy="3668060"/>
            <a:chOff x="335854" y="2227668"/>
            <a:chExt cx="5570637" cy="3723099"/>
          </a:xfrm>
        </p:grpSpPr>
        <p:cxnSp>
          <p:nvCxnSpPr>
            <p:cNvPr id="6" name="Gerader Verbinder 8">
              <a:extLst>
                <a:ext uri="{FF2B5EF4-FFF2-40B4-BE49-F238E27FC236}">
                  <a16:creationId xmlns:a16="http://schemas.microsoft.com/office/drawing/2014/main" id="{0761E7B7-9F9E-B922-E88A-68A9C90224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54" y="2256408"/>
              <a:ext cx="5570637" cy="369435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7">
              <a:extLst>
                <a:ext uri="{FF2B5EF4-FFF2-40B4-BE49-F238E27FC236}">
                  <a16:creationId xmlns:a16="http://schemas.microsoft.com/office/drawing/2014/main" id="{B6C30A75-E1F1-C088-6F7D-AD98971E2A29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1" y="2227668"/>
              <a:ext cx="5569640" cy="36943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043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A helyiségek alapfelszereltsége</a:t>
            </a:r>
            <a:endParaRPr lang="en-GB" dirty="0"/>
          </a:p>
        </p:txBody>
      </p:sp>
      <p:pic>
        <p:nvPicPr>
          <p:cNvPr id="3" name="Obrázok 10">
            <a:extLst>
              <a:ext uri="{FF2B5EF4-FFF2-40B4-BE49-F238E27FC236}">
                <a16:creationId xmlns:a16="http://schemas.microsoft.com/office/drawing/2014/main" id="{C488C69B-1A33-BF5A-E911-F4E901C2C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4643" y="1730804"/>
            <a:ext cx="1861151" cy="2220482"/>
          </a:xfrm>
          <a:prstGeom prst="rect">
            <a:avLst/>
          </a:prstGeom>
        </p:spPr>
      </p:pic>
      <p:pic>
        <p:nvPicPr>
          <p:cNvPr id="4" name="Obrázok 9">
            <a:extLst>
              <a:ext uri="{FF2B5EF4-FFF2-40B4-BE49-F238E27FC236}">
                <a16:creationId xmlns:a16="http://schemas.microsoft.com/office/drawing/2014/main" id="{643957CD-EA08-F818-D7DE-FB77B5001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5597" y="3722031"/>
            <a:ext cx="2383058" cy="2615254"/>
          </a:xfrm>
          <a:prstGeom prst="rect">
            <a:avLst/>
          </a:prstGeom>
        </p:spPr>
      </p:pic>
      <p:pic>
        <p:nvPicPr>
          <p:cNvPr id="6" name="Obrázok 7">
            <a:extLst>
              <a:ext uri="{FF2B5EF4-FFF2-40B4-BE49-F238E27FC236}">
                <a16:creationId xmlns:a16="http://schemas.microsoft.com/office/drawing/2014/main" id="{03FAA8D8-1F92-0364-D38E-02A311384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6768" y="1730804"/>
            <a:ext cx="2383058" cy="1930718"/>
          </a:xfrm>
          <a:prstGeom prst="rect">
            <a:avLst/>
          </a:prstGeom>
        </p:spPr>
      </p:pic>
      <p:pic>
        <p:nvPicPr>
          <p:cNvPr id="7" name="Obrázok 5">
            <a:extLst>
              <a:ext uri="{FF2B5EF4-FFF2-40B4-BE49-F238E27FC236}">
                <a16:creationId xmlns:a16="http://schemas.microsoft.com/office/drawing/2014/main" id="{53C8529D-3AFE-C4F0-0970-79C0DCD3CD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2014" y="1875946"/>
            <a:ext cx="2008702" cy="1724545"/>
          </a:xfrm>
          <a:prstGeom prst="rect">
            <a:avLst/>
          </a:prstGeom>
        </p:spPr>
      </p:pic>
      <p:pic>
        <p:nvPicPr>
          <p:cNvPr id="8" name="Obrázok 8">
            <a:extLst>
              <a:ext uri="{FF2B5EF4-FFF2-40B4-BE49-F238E27FC236}">
                <a16:creationId xmlns:a16="http://schemas.microsoft.com/office/drawing/2014/main" id="{4E38F57F-E45F-3CCD-9A0A-83AC23A331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3768" y="4507890"/>
            <a:ext cx="2152639" cy="1663878"/>
          </a:xfrm>
          <a:prstGeom prst="rect">
            <a:avLst/>
          </a:prstGeom>
        </p:spPr>
      </p:pic>
      <p:pic>
        <p:nvPicPr>
          <p:cNvPr id="9" name="Obrázok 6">
            <a:extLst>
              <a:ext uri="{FF2B5EF4-FFF2-40B4-BE49-F238E27FC236}">
                <a16:creationId xmlns:a16="http://schemas.microsoft.com/office/drawing/2014/main" id="{474717C7-4702-B9E3-1AFB-DAC9511F09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3" y="3738307"/>
            <a:ext cx="1380527" cy="233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4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GB" dirty="0"/>
              <a:t>Elsősegélynyújtás</a:t>
            </a:r>
          </a:p>
        </p:txBody>
      </p:sp>
      <p:pic>
        <p:nvPicPr>
          <p:cNvPr id="10" name="Image 208">
            <a:extLst>
              <a:ext uri="{FF2B5EF4-FFF2-40B4-BE49-F238E27FC236}">
                <a16:creationId xmlns:a16="http://schemas.microsoft.com/office/drawing/2014/main" id="{E99F58D7-CBE9-4192-7F58-E97AA3DEC134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359" y="2378530"/>
            <a:ext cx="5569639" cy="379843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B00CA6B-368D-9EB9-3199-3AEB721111D9}"/>
              </a:ext>
            </a:extLst>
          </p:cNvPr>
          <p:cNvGrpSpPr/>
          <p:nvPr/>
        </p:nvGrpSpPr>
        <p:grpSpPr>
          <a:xfrm>
            <a:off x="525362" y="2382969"/>
            <a:ext cx="5570636" cy="3771957"/>
            <a:chOff x="335854" y="2227668"/>
            <a:chExt cx="5570637" cy="3723099"/>
          </a:xfrm>
        </p:grpSpPr>
        <p:cxnSp>
          <p:nvCxnSpPr>
            <p:cNvPr id="12" name="Gerader Verbinder 8">
              <a:extLst>
                <a:ext uri="{FF2B5EF4-FFF2-40B4-BE49-F238E27FC236}">
                  <a16:creationId xmlns:a16="http://schemas.microsoft.com/office/drawing/2014/main" id="{C8AC8470-5705-0009-A3FC-9BB9881B8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54" y="2256408"/>
              <a:ext cx="5570637" cy="369435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7">
              <a:extLst>
                <a:ext uri="{FF2B5EF4-FFF2-40B4-BE49-F238E27FC236}">
                  <a16:creationId xmlns:a16="http://schemas.microsoft.com/office/drawing/2014/main" id="{787C4C12-9077-8BED-C042-7F5F8DE670DA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1" y="2227668"/>
              <a:ext cx="5569640" cy="36943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9C8FFE23-1ECC-F2CA-420C-0A3B2822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1039" y="829785"/>
            <a:ext cx="3719056" cy="55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3703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SLIDES EN 16:9">
  <a:themeElements>
    <a:clrScheme name="AGRANA">
      <a:dk1>
        <a:srgbClr val="505050"/>
      </a:dk1>
      <a:lt1>
        <a:sysClr val="window" lastClr="FFFFFF"/>
      </a:lt1>
      <a:dk2>
        <a:srgbClr val="505050"/>
      </a:dk2>
      <a:lt2>
        <a:srgbClr val="B2B2B2"/>
      </a:lt2>
      <a:accent1>
        <a:srgbClr val="C81E3C"/>
      </a:accent1>
      <a:accent2>
        <a:srgbClr val="787878"/>
      </a:accent2>
      <a:accent3>
        <a:srgbClr val="F6B511"/>
      </a:accent3>
      <a:accent4>
        <a:srgbClr val="86AFC6"/>
      </a:accent4>
      <a:accent5>
        <a:srgbClr val="699019"/>
      </a:accent5>
      <a:accent6>
        <a:srgbClr val="B2B2B2"/>
      </a:accent6>
      <a:hlink>
        <a:srgbClr val="505050"/>
      </a:hlink>
      <a:folHlink>
        <a:srgbClr val="505050"/>
      </a:folHlink>
    </a:clrScheme>
    <a:fontScheme name="AGRA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GRANA_PowerPoint_Folienmaster_EN_16_9.pptx" id="{E8DD8948-AF2F-4B30-B0BC-EAE2A48798F0}" vid="{6EFCAC38-33B3-432D-8251-75BA226B7D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E85F4AE456440A110654C2B9E013A" ma:contentTypeVersion="1" ma:contentTypeDescription="Create a new document." ma:contentTypeScope="" ma:versionID="2dd0d3a673f9a9f578ae2a9d335b26c9">
  <xsd:schema xmlns:xsd="http://www.w3.org/2001/XMLSchema" xmlns:xs="http://www.w3.org/2001/XMLSchema" xmlns:p="http://schemas.microsoft.com/office/2006/metadata/properties" xmlns:ns2="751d7886-6b01-4e8d-aa18-9a4d173c066f" targetNamespace="http://schemas.microsoft.com/office/2006/metadata/properties" ma:root="true" ma:fieldsID="958dc5d08ff6ab9f3d44958f6bd1153d" ns2:_="">
    <xsd:import namespace="751d7886-6b01-4e8d-aa18-9a4d173c066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1d7886-6b01-4e8d-aa18-9a4d173c066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51d7886-6b01-4e8d-aa18-9a4d173c066f">75NF7PEXVFWN-46-203</_dlc_DocId>
    <_dlc_DocIdUrl xmlns="751d7886-6b01-4e8d-aa18-9a4d173c066f">
      <Url>http://intranet.agrana.net/holding/public/cc/exchange/_layouts/DocIdRedir.aspx?ID=75NF7PEXVFWN-46-203</Url>
      <Description>75NF7PEXVFWN-46-203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2420EA9-39F1-432B-9F82-D479FD11B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1d7886-6b01-4e8d-aa18-9a4d173c06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273FE2-7C35-40D4-8B87-057AD2BE04F0}">
  <ds:schemaRefs>
    <ds:schemaRef ds:uri="751d7886-6b01-4e8d-aa18-9a4d173c066f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B144FB7-A44D-4DB1-AD7F-0A2408A0F8E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4B5A4F7-9280-4062-A2BA-16E820680F2B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c3d0f882-8463-4fc8-8c93-fe9e190ec3f5}" enabled="1" method="Standard" siteId="{7c07b8b6-a28d-424b-8eb6-3de456e898e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1175</Words>
  <Application>Microsoft Office PowerPoint</Application>
  <PresentationFormat>Szélesvásznú</PresentationFormat>
  <Paragraphs>120</Paragraphs>
  <Slides>16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Symbol</vt:lpstr>
      <vt:lpstr>Tahoma</vt:lpstr>
      <vt:lpstr>Wingdings</vt:lpstr>
      <vt:lpstr>MASTERSLIDES EN 16:9</vt:lpstr>
      <vt:lpstr>Biztonság a gazdaságban ...a fenntartható gazdaságirányítás részeként (képzési anyag minden belső ellenőrzéshez) </vt:lpstr>
      <vt:lpstr>A gazdaság fenntarthatóságának értékelése</vt:lpstr>
      <vt:lpstr>A veszélyes termékek helyes tárolása</vt:lpstr>
      <vt:lpstr>PPP, műtrágyák és  veszélyes anyagok.</vt:lpstr>
      <vt:lpstr>PPP, műtrágyák és  egyéb veszélyes anyagok.</vt:lpstr>
      <vt:lpstr>PPP, műtrágyák és  veszélyes anyagok.</vt:lpstr>
      <vt:lpstr>PPP, műtrágyák és  veszélyes anyagok.</vt:lpstr>
      <vt:lpstr>A helyiségek alapfelszereltsége</vt:lpstr>
      <vt:lpstr>Elsősegélynyújtás</vt:lpstr>
      <vt:lpstr>Első a biztonság</vt:lpstr>
      <vt:lpstr>Első a biztonság</vt:lpstr>
      <vt:lpstr>Hulladék- és veszélyesanyag-kezelés</vt:lpstr>
      <vt:lpstr>Olaj / kenőanyag tárolása és kezelése</vt:lpstr>
      <vt:lpstr>PowerPoint-bemutató</vt:lpstr>
      <vt:lpstr>PowerPoint-bemutató</vt:lpstr>
      <vt:lpstr>Felelősségi nyilatkozat</vt:lpstr>
    </vt:vector>
  </TitlesOfParts>
  <Company>AGRANA Beteiligungs-AG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Location, date</dc:title>
  <dc:creator>BRAJKOVIC Mariana</dc:creator>
  <cp:keywords>, docId:0070930B1992BEAE356F0562A0961768</cp:keywords>
  <cp:lastModifiedBy>KISS Viktoria</cp:lastModifiedBy>
  <cp:revision>11</cp:revision>
  <dcterms:created xsi:type="dcterms:W3CDTF">2024-02-27T12:54:47Z</dcterms:created>
  <dcterms:modified xsi:type="dcterms:W3CDTF">2025-08-26T08:30:48Z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0x010100F8BE85F4AE456440A110654C2B9E013A</vt:lpwstr>
  </property>
  <property fmtid="{D5CDD505-2E9C-101B-9397-08002B2CF9AE}" pid="3" name="_dlc_DocIdItemGuid">
    <vt:lpwstr>f736dd29-9319-4946-b4e4-bf13e156aa7a</vt:lpwstr>
  </property>
</Properties>
</file>